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handoutMasterIdLst>
    <p:handoutMasterId r:id="rId50"/>
  </p:handoutMasterIdLst>
  <p:sldIdLst>
    <p:sldId id="300" r:id="rId2"/>
    <p:sldId id="256" r:id="rId3"/>
    <p:sldId id="337" r:id="rId4"/>
    <p:sldId id="410" r:id="rId5"/>
    <p:sldId id="411" r:id="rId6"/>
    <p:sldId id="412" r:id="rId7"/>
    <p:sldId id="331" r:id="rId8"/>
    <p:sldId id="332" r:id="rId9"/>
    <p:sldId id="333" r:id="rId10"/>
    <p:sldId id="343" r:id="rId11"/>
    <p:sldId id="389" r:id="rId12"/>
    <p:sldId id="357" r:id="rId13"/>
    <p:sldId id="374" r:id="rId14"/>
    <p:sldId id="375" r:id="rId15"/>
    <p:sldId id="360" r:id="rId16"/>
    <p:sldId id="378" r:id="rId17"/>
    <p:sldId id="379" r:id="rId18"/>
    <p:sldId id="361" r:id="rId19"/>
    <p:sldId id="380" r:id="rId20"/>
    <p:sldId id="362" r:id="rId21"/>
    <p:sldId id="387" r:id="rId22"/>
    <p:sldId id="364" r:id="rId23"/>
    <p:sldId id="365" r:id="rId24"/>
    <p:sldId id="388" r:id="rId25"/>
    <p:sldId id="381" r:id="rId26"/>
    <p:sldId id="382" r:id="rId27"/>
    <p:sldId id="384" r:id="rId28"/>
    <p:sldId id="367" r:id="rId29"/>
    <p:sldId id="402" r:id="rId30"/>
    <p:sldId id="376" r:id="rId31"/>
    <p:sldId id="385" r:id="rId32"/>
    <p:sldId id="390" r:id="rId33"/>
    <p:sldId id="395" r:id="rId34"/>
    <p:sldId id="394" r:id="rId35"/>
    <p:sldId id="393" r:id="rId36"/>
    <p:sldId id="401" r:id="rId37"/>
    <p:sldId id="399" r:id="rId38"/>
    <p:sldId id="398" r:id="rId39"/>
    <p:sldId id="400" r:id="rId40"/>
    <p:sldId id="403" r:id="rId41"/>
    <p:sldId id="404" r:id="rId42"/>
    <p:sldId id="405" r:id="rId43"/>
    <p:sldId id="406" r:id="rId44"/>
    <p:sldId id="407" r:id="rId45"/>
    <p:sldId id="408" r:id="rId46"/>
    <p:sldId id="409" r:id="rId47"/>
    <p:sldId id="39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p:cViewPr>
        <p:scale>
          <a:sx n="60" d="100"/>
          <a:sy n="60" d="100"/>
        </p:scale>
        <p:origin x="-1662" y="-276"/>
      </p:cViewPr>
      <p:guideLst>
        <p:guide orient="horz" pos="2160"/>
        <p:guide pos="2880"/>
      </p:guideLst>
    </p:cSldViewPr>
  </p:slideViewPr>
  <p:notesTextViewPr>
    <p:cViewPr>
      <p:scale>
        <a:sx n="100" d="100"/>
        <a:sy n="100" d="100"/>
      </p:scale>
      <p:origin x="0" y="0"/>
    </p:cViewPr>
  </p:notesTextViewPr>
  <p:sorterViewPr>
    <p:cViewPr>
      <p:scale>
        <a:sx n="62" d="100"/>
        <a:sy n="62" d="100"/>
      </p:scale>
      <p:origin x="0" y="15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2B17A3-F9EC-468B-9A9B-C1F358B096EA}" type="datetimeFigureOut">
              <a:rPr lang="en-US" smtClean="0"/>
              <a:pPr/>
              <a:t>14-Jan-15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5D7C5A-AB1F-4D95-849D-0629CCD1642F}" type="slidenum">
              <a:rPr lang="en-US" smtClean="0"/>
              <a:pPr/>
              <a:t>‹#›</a:t>
            </a:fld>
            <a:endParaRPr lang="en-US"/>
          </a:p>
        </p:txBody>
      </p:sp>
    </p:spTree>
    <p:extLst>
      <p:ext uri="{BB962C8B-B14F-4D97-AF65-F5344CB8AC3E}">
        <p14:creationId xmlns:p14="http://schemas.microsoft.com/office/powerpoint/2010/main" val="2665928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364E99-8E62-46F7-9F07-D255C638CF8D}" type="datetimeFigureOut">
              <a:rPr lang="en-US" smtClean="0"/>
              <a:pPr/>
              <a:t>14-Jan-15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52D118-2839-4084-851D-41C5FA6CE587}" type="slidenum">
              <a:rPr lang="en-US" smtClean="0"/>
              <a:pPr/>
              <a:t>‹#›</a:t>
            </a:fld>
            <a:endParaRPr lang="en-US"/>
          </a:p>
        </p:txBody>
      </p:sp>
    </p:spTree>
    <p:extLst>
      <p:ext uri="{BB962C8B-B14F-4D97-AF65-F5344CB8AC3E}">
        <p14:creationId xmlns:p14="http://schemas.microsoft.com/office/powerpoint/2010/main" val="210979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52D118-2839-4084-851D-41C5FA6CE587}"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D118-2839-4084-851D-41C5FA6CE587}" type="slidenum">
              <a:rPr lang="en-US" smtClean="0"/>
              <a:pPr/>
              <a:t>18</a:t>
            </a:fld>
            <a:endParaRPr lang="en-US"/>
          </a:p>
        </p:txBody>
      </p:sp>
    </p:spTree>
    <p:extLst>
      <p:ext uri="{BB962C8B-B14F-4D97-AF65-F5344CB8AC3E}">
        <p14:creationId xmlns:p14="http://schemas.microsoft.com/office/powerpoint/2010/main" val="267102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D118-2839-4084-851D-41C5FA6CE587}" type="slidenum">
              <a:rPr lang="en-US" smtClean="0"/>
              <a:pPr/>
              <a:t>23</a:t>
            </a:fld>
            <a:endParaRPr lang="en-US"/>
          </a:p>
        </p:txBody>
      </p:sp>
    </p:spTree>
    <p:extLst>
      <p:ext uri="{BB962C8B-B14F-4D97-AF65-F5344CB8AC3E}">
        <p14:creationId xmlns:p14="http://schemas.microsoft.com/office/powerpoint/2010/main" val="288649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D118-2839-4084-851D-41C5FA6CE587}" type="slidenum">
              <a:rPr lang="en-US" smtClean="0"/>
              <a:pPr/>
              <a:t>24</a:t>
            </a:fld>
            <a:endParaRPr lang="en-US"/>
          </a:p>
        </p:txBody>
      </p:sp>
    </p:spTree>
    <p:extLst>
      <p:ext uri="{BB962C8B-B14F-4D97-AF65-F5344CB8AC3E}">
        <p14:creationId xmlns:p14="http://schemas.microsoft.com/office/powerpoint/2010/main" val="2886497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37E7EFB-BA77-4E30-B362-B309D5461D87}" type="datetimeFigureOut">
              <a:rPr lang="en-US" smtClean="0"/>
              <a:pPr/>
              <a:t>14-Jan-15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A375000-77F8-457C-9D5A-0D2B4B0521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A375000-77F8-457C-9D5A-0D2B4B0521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A375000-77F8-457C-9D5A-0D2B4B0521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A375000-77F8-457C-9D5A-0D2B4B05217A}"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A375000-77F8-457C-9D5A-0D2B4B05217A}"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A375000-77F8-457C-9D5A-0D2B4B05217A}"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A375000-77F8-457C-9D5A-0D2B4B05217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A375000-77F8-457C-9D5A-0D2B4B05217A}"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837E7EFB-BA77-4E30-B362-B309D5461D87}" type="datetimeFigureOut">
              <a:rPr lang="en-US" smtClean="0"/>
              <a:pPr/>
              <a:t>14-Jan-15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A375000-77F8-457C-9D5A-0D2B4B0521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837E7EFB-BA77-4E30-B362-B309D5461D87}" type="datetimeFigureOut">
              <a:rPr lang="en-US" smtClean="0"/>
              <a:pPr/>
              <a:t>14-Jan-15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A375000-77F8-457C-9D5A-0D2B4B05217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37E7EFB-BA77-4E30-B362-B309D5461D87}" type="datetimeFigureOut">
              <a:rPr lang="en-US" smtClean="0"/>
              <a:pPr/>
              <a:t>14-Jan-15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A375000-77F8-457C-9D5A-0D2B4B05217A}"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37E7EFB-BA77-4E30-B362-B309D5461D87}" type="datetimeFigureOut">
              <a:rPr lang="en-US" smtClean="0"/>
              <a:pPr/>
              <a:t>14-Jan-15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A375000-77F8-457C-9D5A-0D2B4B0521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60400" y="2362199"/>
            <a:ext cx="7721600" cy="1752601"/>
          </a:xfrm>
          <a:prstGeom prst="rect">
            <a:avLst/>
          </a:prstGeom>
        </p:spPr>
        <p:txBody>
          <a:bodyPr vert="horz">
            <a:normAutofit/>
          </a:bodyPr>
          <a:lstStyle/>
          <a:p>
            <a:pPr marL="365760" marR="0" lvl="0" indent="-256032" algn="ctr" defTabSz="914400" rtl="1" eaLnBrk="1" fontAlgn="auto" latinLnBrk="0" hangingPunct="1">
              <a:lnSpc>
                <a:spcPct val="100000"/>
              </a:lnSpc>
              <a:spcBef>
                <a:spcPts val="400"/>
              </a:spcBef>
              <a:spcAft>
                <a:spcPts val="0"/>
              </a:spcAft>
              <a:buClr>
                <a:schemeClr val="accent1"/>
              </a:buClr>
              <a:buSzPct val="68000"/>
              <a:buFont typeface="Wingdings" pitchFamily="2" charset="2"/>
              <a:buNone/>
              <a:tabLst/>
              <a:defRPr/>
            </a:pPr>
            <a:r>
              <a:rPr kumimoji="0" lang="ar-EG" sz="7200" b="0" i="0" u="none" strike="noStrike" kern="1200" cap="none" spc="0" normalizeH="0" baseline="0" noProof="0" smtClean="0">
                <a:ln>
                  <a:noFill/>
                </a:ln>
                <a:solidFill>
                  <a:schemeClr val="tx1"/>
                </a:solidFill>
                <a:effectLst/>
                <a:uLnTx/>
                <a:uFillTx/>
                <a:latin typeface="+mn-lt"/>
                <a:ea typeface="+mn-ea"/>
                <a:cs typeface="Arial" charset="0"/>
              </a:rPr>
              <a:t>بسم الله الرحمن الرحيم</a:t>
            </a:r>
            <a:endParaRPr kumimoji="0" lang="ru-RU" sz="7200" b="0" i="0" u="none" strike="noStrike" kern="1200" cap="none" spc="0" normalizeH="0" baseline="0" noProof="0" dirty="0" smtClean="0">
              <a:ln>
                <a:noFill/>
              </a:ln>
              <a:solidFill>
                <a:schemeClr val="tx1"/>
              </a:solidFill>
              <a:effectLst/>
              <a:uLnTx/>
              <a:uFillTx/>
              <a:latin typeface="+mn-lt"/>
              <a:ea typeface="+mn-ea"/>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08762"/>
            <a:ext cx="8229600" cy="1066801"/>
          </a:xfrm>
        </p:spPr>
        <p:txBody>
          <a:bodyPr>
            <a:normAutofit/>
          </a:bodyPr>
          <a:lstStyle/>
          <a:p>
            <a:pPr>
              <a:spcBef>
                <a:spcPts val="0"/>
              </a:spcBef>
              <a:buNone/>
            </a:pPr>
            <a:r>
              <a:rPr lang="en-US" sz="2800" dirty="0" smtClean="0">
                <a:latin typeface="Times New Roman" pitchFamily="18" charset="0"/>
                <a:cs typeface="Times New Roman" pitchFamily="18" charset="0"/>
              </a:rPr>
              <a:t>	</a:t>
            </a:r>
            <a:r>
              <a:rPr lang="en-US" sz="2200" dirty="0">
                <a:latin typeface="Times New Roman" pitchFamily="18" charset="0"/>
                <a:cs typeface="Times New Roman" pitchFamily="18" charset="0"/>
              </a:rPr>
              <a:t>The Self-Assessment Exercise has been completed of the following </a:t>
            </a:r>
            <a:r>
              <a:rPr lang="en-US" sz="2200" dirty="0" smtClean="0">
                <a:latin typeface="Times New Roman" pitchFamily="18" charset="0"/>
                <a:cs typeface="Times New Roman" pitchFamily="18" charset="0"/>
              </a:rPr>
              <a:t>fifteen programs;</a:t>
            </a:r>
            <a:endParaRPr lang="en-US" sz="2200" dirty="0">
              <a:latin typeface="Times New Roman" pitchFamily="18" charset="0"/>
              <a:cs typeface="Times New Roman" pitchFamily="18" charset="0"/>
            </a:endParaRPr>
          </a:p>
        </p:txBody>
      </p:sp>
      <p:sp>
        <p:nvSpPr>
          <p:cNvPr id="2" name="Title 1"/>
          <p:cNvSpPr>
            <a:spLocks noGrp="1"/>
          </p:cNvSpPr>
          <p:nvPr>
            <p:ph type="title"/>
          </p:nvPr>
        </p:nvSpPr>
        <p:spPr>
          <a:xfrm>
            <a:off x="1066800" y="304800"/>
            <a:ext cx="7620000" cy="1143000"/>
          </a:xfrm>
        </p:spPr>
        <p:txBody>
          <a:bodyPr>
            <a:normAutofit/>
          </a:bodyPr>
          <a:lstStyle/>
          <a:p>
            <a:r>
              <a:rPr lang="en-US" sz="3600" dirty="0" smtClean="0">
                <a:latin typeface="Times New Roman" pitchFamily="18" charset="0"/>
                <a:cs typeface="Times New Roman" pitchFamily="18" charset="0"/>
              </a:rPr>
              <a:t>Self Assessment Exercise (SAE)</a:t>
            </a:r>
            <a:endParaRPr lang="en-US" sz="3600" b="1"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81000" y="1982244"/>
            <a:ext cx="8534400" cy="4708981"/>
          </a:xfrm>
          <a:prstGeom prst="rect">
            <a:avLst/>
          </a:prstGeom>
          <a:noFill/>
        </p:spPr>
        <p:txBody>
          <a:bodyPr wrap="square" numCol="2" rtlCol="0">
            <a:spAutoFit/>
          </a:bodyPr>
          <a:lstStyle/>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Anatomy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Behavioral Sciences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Biochemistry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a:t>
            </a:r>
            <a:r>
              <a:rPr lang="en-US" sz="2000" dirty="0" err="1" smtClean="0">
                <a:latin typeface="Times New Roman" pitchFamily="18" charset="0"/>
                <a:cs typeface="Times New Roman" pitchFamily="18" charset="0"/>
              </a:rPr>
              <a:t>Haematology</a:t>
            </a:r>
            <a:r>
              <a:rPr lang="en-US" sz="2000" dirty="0" smtClean="0">
                <a:latin typeface="Times New Roman" pitchFamily="18" charset="0"/>
                <a:cs typeface="Times New Roman" pitchFamily="18" charset="0"/>
              </a:rPr>
              <a:t>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Human Genetics &amp; Molecular Biology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Immunology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Microbiology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Morbid Anatomy &amp; Histopathology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Pharmacology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Physiology &amp; Cell Biology</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M.Sc</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Nursing</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M.SC Medical Laboratory Technology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 Phil Forensic Medicine &amp; Toxicology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Ph.D. Forensic Sciences</a:t>
            </a:r>
          </a:p>
          <a:p>
            <a:pPr marL="514350" indent="-514350">
              <a:lnSpc>
                <a:spcPct val="150000"/>
              </a:lnSpc>
              <a:buClr>
                <a:srgbClr val="00B0F0"/>
              </a:buClr>
              <a:buFont typeface="+mj-lt"/>
              <a:buAutoNum type="arabicPeriod"/>
            </a:pPr>
            <a:r>
              <a:rPr lang="en-US" sz="2000" dirty="0">
                <a:latin typeface="Times New Roman" pitchFamily="18" charset="0"/>
                <a:cs typeface="Times New Roman" pitchFamily="18" charset="0"/>
              </a:rPr>
              <a:t>Transitional Doctor of Physiotherapy (T-DPT)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752600"/>
            <a:ext cx="8229600" cy="957072"/>
          </a:xfrm>
        </p:spPr>
        <p:txBody>
          <a:bodyPr>
            <a:normAutofit/>
          </a:bodyPr>
          <a:lstStyle/>
          <a:p>
            <a:pPr algn="just">
              <a:buNone/>
            </a:pPr>
            <a:r>
              <a:rPr lang="en-US" sz="2200" dirty="0" smtClean="0">
                <a:latin typeface="Times New Roman" pitchFamily="18" charset="0"/>
                <a:cs typeface="Times New Roman" pitchFamily="18" charset="0"/>
              </a:rPr>
              <a:t>	The following programs are in process: </a:t>
            </a:r>
            <a:endParaRPr lang="en-US" sz="2200" dirty="0" smtClean="0"/>
          </a:p>
          <a:p>
            <a:pPr algn="just"/>
            <a:endParaRPr lang="en-US" dirty="0"/>
          </a:p>
        </p:txBody>
      </p:sp>
      <p:sp>
        <p:nvSpPr>
          <p:cNvPr id="2" name="Title 1"/>
          <p:cNvSpPr>
            <a:spLocks noGrp="1"/>
          </p:cNvSpPr>
          <p:nvPr>
            <p:ph type="title"/>
          </p:nvPr>
        </p:nvSpPr>
        <p:spPr>
          <a:xfrm>
            <a:off x="1066800" y="274638"/>
            <a:ext cx="7620000" cy="1143000"/>
          </a:xfrm>
        </p:spPr>
        <p:txBody>
          <a:bodyPr>
            <a:normAutofit/>
          </a:bodyPr>
          <a:lstStyle/>
          <a:p>
            <a:r>
              <a:rPr lang="en-US" sz="3600" dirty="0" smtClean="0">
                <a:latin typeface="Times New Roman" pitchFamily="18" charset="0"/>
                <a:cs typeface="Times New Roman" pitchFamily="18" charset="0"/>
              </a:rPr>
              <a:t>Self Assessment Exercise (SAE): </a:t>
            </a:r>
            <a:br>
              <a:rPr lang="en-US" sz="36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In process</a:t>
            </a:r>
            <a:endParaRPr lang="en-US" sz="3600" b="1"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962400" y="6400800"/>
            <a:ext cx="2286000" cy="369332"/>
          </a:xfrm>
          <a:prstGeom prst="rect">
            <a:avLst/>
          </a:prstGeom>
          <a:noFill/>
        </p:spPr>
        <p:txBody>
          <a:bodyPr wrap="square" rtlCol="0">
            <a:spAutoFit/>
          </a:bodyPr>
          <a:lstStyle/>
          <a:p>
            <a:endParaRPr lang="en-US" dirty="0"/>
          </a:p>
        </p:txBody>
      </p:sp>
      <p:sp>
        <p:nvSpPr>
          <p:cNvPr id="9" name="TextBox 8"/>
          <p:cNvSpPr txBox="1"/>
          <p:nvPr/>
        </p:nvSpPr>
        <p:spPr>
          <a:xfrm>
            <a:off x="685800" y="2514600"/>
            <a:ext cx="8001000" cy="2554545"/>
          </a:xfrm>
          <a:prstGeom prst="rect">
            <a:avLst/>
          </a:prstGeom>
          <a:noFill/>
        </p:spPr>
        <p:txBody>
          <a:bodyPr wrap="square" numCol="1" rtlCol="0">
            <a:spAutoFit/>
          </a:bodyPr>
          <a:lstStyle/>
          <a:p>
            <a:pPr marL="457200" indent="-457200">
              <a:lnSpc>
                <a:spcPct val="200000"/>
              </a:lnSpc>
              <a:buClr>
                <a:schemeClr val="accent1"/>
              </a:buClr>
              <a:buFont typeface="+mj-lt"/>
              <a:buAutoNum type="arabicPeriod"/>
            </a:pPr>
            <a:r>
              <a:rPr lang="en-US" sz="2000" dirty="0" smtClean="0">
                <a:latin typeface="Times New Roman" pitchFamily="18" charset="0"/>
                <a:cs typeface="Times New Roman" pitchFamily="18" charset="0"/>
              </a:rPr>
              <a:t>Masters in Health Professional Education (MHPE)</a:t>
            </a:r>
          </a:p>
          <a:p>
            <a:pPr marL="457200" indent="-457200">
              <a:lnSpc>
                <a:spcPct val="200000"/>
              </a:lnSpc>
              <a:buClr>
                <a:schemeClr val="accent1"/>
              </a:buClr>
              <a:buFont typeface="+mj-lt"/>
              <a:buAutoNum type="arabicPeriod"/>
            </a:pPr>
            <a:r>
              <a:rPr lang="en-US" sz="2000" dirty="0" smtClean="0">
                <a:latin typeface="Times New Roman" pitchFamily="18" charset="0"/>
                <a:cs typeface="Times New Roman" pitchFamily="18" charset="0"/>
              </a:rPr>
              <a:t>Masters in Family Medicine 	</a:t>
            </a:r>
          </a:p>
          <a:p>
            <a:pPr marL="457200" indent="-457200">
              <a:lnSpc>
                <a:spcPct val="200000"/>
              </a:lnSpc>
              <a:buClr>
                <a:schemeClr val="accent1"/>
              </a:buClr>
              <a:buFont typeface="+mj-lt"/>
              <a:buAutoNum type="arabicPeriod"/>
            </a:pPr>
            <a:r>
              <a:rPr lang="en-US" sz="2000" dirty="0" smtClean="0">
                <a:latin typeface="Times New Roman" pitchFamily="18" charset="0"/>
                <a:cs typeface="Times New Roman" pitchFamily="18" charset="0"/>
              </a:rPr>
              <a:t>M. Phil Chemical Pathology</a:t>
            </a:r>
          </a:p>
          <a:p>
            <a:pPr marL="457200" indent="-457200">
              <a:lnSpc>
                <a:spcPct val="200000"/>
              </a:lnSpc>
              <a:buClr>
                <a:schemeClr val="accent1"/>
              </a:buClr>
              <a:buFont typeface="+mj-lt"/>
              <a:buAutoNum type="arabicPeriod"/>
            </a:pPr>
            <a:r>
              <a:rPr lang="en-US" sz="2000" dirty="0" smtClean="0">
                <a:latin typeface="Times New Roman" pitchFamily="18" charset="0"/>
                <a:cs typeface="Times New Roman" pitchFamily="18" charset="0"/>
              </a:rPr>
              <a:t>M. Phil MLS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2130425"/>
            <a:ext cx="8763000" cy="1470025"/>
          </a:xfrm>
        </p:spPr>
        <p:txBody>
          <a:bodyPr>
            <a:noAutofit/>
          </a:bodyPr>
          <a:lstStyle/>
          <a:p>
            <a:pPr algn="ct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smtClean="0">
                <a:latin typeface="Times New Roman" pitchFamily="18" charset="0"/>
                <a:cs typeface="Times New Roman" pitchFamily="18" charset="0"/>
              </a:rPr>
              <a:t>Corrective Actions Taken and</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Current </a:t>
            </a:r>
            <a:r>
              <a:rPr lang="en-US" sz="3200" dirty="0">
                <a:latin typeface="Times New Roman" pitchFamily="18" charset="0"/>
                <a:cs typeface="Times New Roman" pitchFamily="18" charset="0"/>
              </a:rPr>
              <a:t>Status in View of </a:t>
            </a:r>
            <a:r>
              <a:rPr lang="en-US" sz="3200" dirty="0" smtClean="0">
                <a:latin typeface="Times New Roman" pitchFamily="18" charset="0"/>
                <a:cs typeface="Times New Roman" pitchFamily="18" charset="0"/>
              </a:rPr>
              <a:t>Implementation </a:t>
            </a:r>
            <a:r>
              <a:rPr lang="en-US" sz="3200" dirty="0">
                <a:latin typeface="Times New Roman" pitchFamily="18" charset="0"/>
                <a:cs typeface="Times New Roman" pitchFamily="18" charset="0"/>
              </a:rPr>
              <a:t>Plans of Fifteen Programs</a:t>
            </a:r>
          </a:p>
        </p:txBody>
      </p:sp>
    </p:spTree>
    <p:extLst>
      <p:ext uri="{BB962C8B-B14F-4D97-AF65-F5344CB8AC3E}">
        <p14:creationId xmlns:p14="http://schemas.microsoft.com/office/powerpoint/2010/main" val="253196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itle 9"/>
          <p:cNvSpPr>
            <a:spLocks noGrp="1"/>
          </p:cNvSpPr>
          <p:nvPr>
            <p:ph type="title"/>
          </p:nvPr>
        </p:nvSpPr>
        <p:spPr>
          <a:xfrm>
            <a:off x="1143000" y="274638"/>
            <a:ext cx="6858000" cy="868362"/>
          </a:xfrm>
        </p:spPr>
        <p:txBody>
          <a:bodyPr>
            <a:normAutofit/>
          </a:bodyPr>
          <a:lstStyle/>
          <a:p>
            <a:pPr algn="ctr"/>
            <a:r>
              <a:rPr lang="en-US" sz="4000" b="1" dirty="0" smtClean="0">
                <a:latin typeface="Times New Roman" pitchFamily="18" charset="0"/>
                <a:cs typeface="Times New Roman" pitchFamily="18" charset="0"/>
              </a:rPr>
              <a:t>M.Sc. MLT</a:t>
            </a:r>
            <a:endParaRPr lang="en-US" sz="40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417" t="21710" r="5369" b="4416"/>
          <a:stretch/>
        </p:blipFill>
        <p:spPr>
          <a:xfrm>
            <a:off x="0" y="1295400"/>
            <a:ext cx="8762999" cy="5562600"/>
          </a:xfrm>
          <a:prstGeom prst="rect">
            <a:avLst/>
          </a:prstGeom>
        </p:spPr>
      </p:pic>
    </p:spTree>
    <p:extLst>
      <p:ext uri="{BB962C8B-B14F-4D97-AF65-F5344CB8AC3E}">
        <p14:creationId xmlns:p14="http://schemas.microsoft.com/office/powerpoint/2010/main" val="3024458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itle 9"/>
          <p:cNvSpPr>
            <a:spLocks noGrp="1"/>
          </p:cNvSpPr>
          <p:nvPr>
            <p:ph type="title"/>
          </p:nvPr>
        </p:nvSpPr>
        <p:spPr>
          <a:xfrm>
            <a:off x="1143000" y="274638"/>
            <a:ext cx="6858000" cy="868362"/>
          </a:xfrm>
        </p:spPr>
        <p:txBody>
          <a:bodyPr>
            <a:normAutofit/>
          </a:bodyPr>
          <a:lstStyle/>
          <a:p>
            <a:pPr algn="ctr"/>
            <a:r>
              <a:rPr lang="en-US" sz="4000" dirty="0" smtClean="0">
                <a:latin typeface="Times New Roman" pitchFamily="18" charset="0"/>
                <a:cs typeface="Times New Roman" pitchFamily="18" charset="0"/>
              </a:rPr>
              <a:t>M. Phil Anatomy</a:t>
            </a:r>
            <a:endParaRPr lang="en-US" sz="40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1124"/>
          <a:stretch/>
        </p:blipFill>
        <p:spPr>
          <a:xfrm>
            <a:off x="0" y="1219201"/>
            <a:ext cx="9144000" cy="5638800"/>
          </a:xfrm>
          <a:prstGeom prst="rect">
            <a:avLst/>
          </a:prstGeom>
        </p:spPr>
      </p:pic>
    </p:spTree>
    <p:extLst>
      <p:ext uri="{BB962C8B-B14F-4D97-AF65-F5344CB8AC3E}">
        <p14:creationId xmlns:p14="http://schemas.microsoft.com/office/powerpoint/2010/main" val="2747789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696200" cy="1570038"/>
          </a:xfrm>
        </p:spPr>
        <p:txBody>
          <a:bodyPr>
            <a:normAutofit/>
          </a:bodyPr>
          <a:lstStyle/>
          <a:p>
            <a:pPr algn="ctr"/>
            <a:r>
              <a:rPr lang="en-US" sz="4000" b="1" dirty="0" smtClean="0">
                <a:latin typeface="Times New Roman" pitchFamily="18" charset="0"/>
                <a:cs typeface="Times New Roman" pitchFamily="18" charset="0"/>
              </a:rPr>
              <a:t>M. Phil Biochemistry</a:t>
            </a:r>
            <a:r>
              <a:rPr lang="en-US" sz="3200" b="1" dirty="0" smtClean="0">
                <a:latin typeface="Times New Roman" pitchFamily="18" charset="0"/>
                <a:cs typeface="Times New Roman" pitchFamily="18" charset="0"/>
              </a:rPr>
              <a:t> </a:t>
            </a: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2858"/>
          <a:stretch/>
        </p:blipFill>
        <p:spPr>
          <a:xfrm>
            <a:off x="0" y="1371600"/>
            <a:ext cx="9144000" cy="5516104"/>
          </a:xfrm>
          <a:prstGeom prst="rect">
            <a:avLst/>
          </a:prstGeom>
        </p:spPr>
      </p:pic>
    </p:spTree>
    <p:extLst>
      <p:ext uri="{BB962C8B-B14F-4D97-AF65-F5344CB8AC3E}">
        <p14:creationId xmlns:p14="http://schemas.microsoft.com/office/powerpoint/2010/main" val="3167612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96200" cy="1417638"/>
          </a:xfrm>
        </p:spPr>
        <p:txBody>
          <a:bodyPr>
            <a:normAutofit/>
          </a:bodyPr>
          <a:lstStyle/>
          <a:p>
            <a:pPr algn="ctr"/>
            <a:r>
              <a:rPr lang="en-US" sz="4000" b="1" dirty="0" smtClean="0">
                <a:latin typeface="Times New Roman" pitchFamily="18" charset="0"/>
                <a:cs typeface="Times New Roman" pitchFamily="18" charset="0"/>
              </a:rPr>
              <a:t>M. Phil </a:t>
            </a:r>
            <a:r>
              <a:rPr lang="en-US" sz="4000" b="1" dirty="0" err="1" smtClean="0">
                <a:latin typeface="Times New Roman" pitchFamily="18" charset="0"/>
                <a:cs typeface="Times New Roman" pitchFamily="18" charset="0"/>
              </a:rPr>
              <a:t>Haematology</a:t>
            </a:r>
            <a:r>
              <a:rPr lang="en-US" sz="3200" b="1" dirty="0" smtClean="0">
                <a:latin typeface="Times New Roman" pitchFamily="18" charset="0"/>
                <a:cs typeface="Times New Roman" pitchFamily="18" charset="0"/>
              </a:rPr>
              <a:t> </a:t>
            </a: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0885"/>
          <a:stretch/>
        </p:blipFill>
        <p:spPr>
          <a:xfrm>
            <a:off x="0" y="1439952"/>
            <a:ext cx="9144000" cy="5494248"/>
          </a:xfrm>
          <a:prstGeom prst="rect">
            <a:avLst/>
          </a:prstGeom>
        </p:spPr>
      </p:pic>
    </p:spTree>
    <p:extLst>
      <p:ext uri="{BB962C8B-B14F-4D97-AF65-F5344CB8AC3E}">
        <p14:creationId xmlns:p14="http://schemas.microsoft.com/office/powerpoint/2010/main" val="3958582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96200" cy="1417638"/>
          </a:xfrm>
        </p:spPr>
        <p:txBody>
          <a:bodyPr>
            <a:noAutofit/>
          </a:bodyPr>
          <a:lstStyle/>
          <a:p>
            <a:pPr algn="ctr"/>
            <a:r>
              <a:rPr lang="en-US" sz="3200" dirty="0" smtClean="0">
                <a:latin typeface="Times New Roman" pitchFamily="18" charset="0"/>
                <a:cs typeface="Times New Roman" pitchFamily="18" charset="0"/>
              </a:rPr>
              <a:t>M. Phil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Human </a:t>
            </a:r>
            <a:r>
              <a:rPr lang="en-US" sz="3200" dirty="0">
                <a:latin typeface="Times New Roman" pitchFamily="18" charset="0"/>
                <a:cs typeface="Times New Roman" pitchFamily="18" charset="0"/>
              </a:rPr>
              <a:t>Genetics &amp; Molecular Biology </a:t>
            </a: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1371601"/>
            <a:ext cx="9144000" cy="5486400"/>
          </a:xfrm>
          <a:prstGeom prst="rect">
            <a:avLst/>
          </a:prstGeom>
        </p:spPr>
      </p:pic>
    </p:spTree>
    <p:extLst>
      <p:ext uri="{BB962C8B-B14F-4D97-AF65-F5344CB8AC3E}">
        <p14:creationId xmlns:p14="http://schemas.microsoft.com/office/powerpoint/2010/main" val="1738174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8001000" cy="609600"/>
          </a:xfrm>
        </p:spPr>
        <p:txBody>
          <a:bodyPr>
            <a:normAutofit fontScale="90000"/>
          </a:bodyPr>
          <a:lstStyle/>
          <a:p>
            <a:pPr algn="ctr"/>
            <a:r>
              <a:rPr lang="en-US" b="1" dirty="0" smtClean="0">
                <a:latin typeface="Times New Roman" pitchFamily="18" charset="0"/>
                <a:cs typeface="Times New Roman" pitchFamily="18" charset="0"/>
              </a:rPr>
              <a:t>M. Phil Immunology</a:t>
            </a:r>
            <a:endParaRPr lang="en-US" sz="3200" b="1" dirty="0" smtClean="0">
              <a:latin typeface="Times New Roman" pitchFamily="18" charset="0"/>
              <a:cs typeface="Times New Roman" pitchFamily="18" charset="0"/>
            </a:endParaRPr>
          </a:p>
        </p:txBody>
      </p:sp>
      <p:pic>
        <p:nvPicPr>
          <p:cNvPr id="5" name="Picture 4"/>
          <p:cNvPicPr>
            <a:picLocks noChangeAspect="1" noChangeArrowheads="1"/>
          </p:cNvPicPr>
          <p:nvPr/>
        </p:nvPicPr>
        <p:blipFill>
          <a:blip r:embed="rId3"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4"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572"/>
          <a:stretch/>
        </p:blipFill>
        <p:spPr>
          <a:xfrm>
            <a:off x="0" y="1371600"/>
            <a:ext cx="9144000" cy="5486399"/>
          </a:xfrm>
          <a:prstGeom prst="rect">
            <a:avLst/>
          </a:prstGeom>
        </p:spPr>
      </p:pic>
    </p:spTree>
    <p:extLst>
      <p:ext uri="{BB962C8B-B14F-4D97-AF65-F5344CB8AC3E}">
        <p14:creationId xmlns:p14="http://schemas.microsoft.com/office/powerpoint/2010/main" val="2989595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8001000" cy="609600"/>
          </a:xfrm>
        </p:spPr>
        <p:txBody>
          <a:bodyPr>
            <a:normAutofit fontScale="90000"/>
          </a:bodyPr>
          <a:lstStyle/>
          <a:p>
            <a:pPr algn="ctr"/>
            <a:r>
              <a:rPr lang="en-US" b="1" dirty="0" smtClean="0">
                <a:latin typeface="Times New Roman" pitchFamily="18" charset="0"/>
                <a:cs typeface="Times New Roman" pitchFamily="18" charset="0"/>
              </a:rPr>
              <a:t>M. Phil Microbiology</a:t>
            </a:r>
            <a:endParaRPr lang="en-US" sz="3200" b="1" dirty="0" smtClean="0">
              <a:latin typeface="Times New Roman" pitchFamily="18" charset="0"/>
              <a:cs typeface="Times New Roman" pitchFamily="18" charset="0"/>
            </a:endParaRP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2503" b="4576"/>
          <a:stretch/>
        </p:blipFill>
        <p:spPr>
          <a:xfrm>
            <a:off x="0" y="1447801"/>
            <a:ext cx="9144000" cy="5410200"/>
          </a:xfrm>
          <a:prstGeom prst="rect">
            <a:avLst/>
          </a:prstGeom>
        </p:spPr>
      </p:pic>
    </p:spTree>
    <p:extLst>
      <p:ext uri="{BB962C8B-B14F-4D97-AF65-F5344CB8AC3E}">
        <p14:creationId xmlns:p14="http://schemas.microsoft.com/office/powerpoint/2010/main" val="1142011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0"/>
            <a:ext cx="8382000" cy="2514600"/>
          </a:xfrm>
        </p:spPr>
        <p:txBody>
          <a:bodyPr>
            <a:normAutofit fontScale="90000"/>
          </a:bodyPr>
          <a:lstStyle/>
          <a:p>
            <a:pPr algn="ct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r>
              <a:rPr lang="en-US" sz="3100" dirty="0" smtClean="0">
                <a:latin typeface="Georgia" pitchFamily="18" charset="0"/>
              </a:rPr>
              <a:t> </a:t>
            </a:r>
            <a:r>
              <a:rPr lang="en-US" sz="3100" dirty="0">
                <a:solidFill>
                  <a:schemeClr val="tx1"/>
                </a:solidFill>
                <a:latin typeface="Georgia" pitchFamily="18" charset="0"/>
              </a:rPr>
              <a:t>8</a:t>
            </a:r>
            <a:r>
              <a:rPr lang="en-US" sz="3100" b="1" baseline="30000" dirty="0" smtClean="0">
                <a:solidFill>
                  <a:schemeClr val="tx1"/>
                </a:solidFill>
                <a:latin typeface="Georgia" pitchFamily="18" charset="0"/>
                <a:cs typeface="Times New Roman" pitchFamily="18" charset="0"/>
              </a:rPr>
              <a:t>th</a:t>
            </a:r>
            <a:r>
              <a:rPr lang="en-US" sz="3100" b="1" dirty="0" smtClean="0">
                <a:solidFill>
                  <a:schemeClr val="tx1"/>
                </a:solidFill>
                <a:latin typeface="Georgia" pitchFamily="18" charset="0"/>
                <a:cs typeface="Times New Roman" pitchFamily="18" charset="0"/>
              </a:rPr>
              <a:t> Meeting of Quality Enhancement Cells (Phase-III)</a:t>
            </a:r>
            <a:br>
              <a:rPr lang="en-US" sz="3100" b="1" dirty="0" smtClean="0">
                <a:solidFill>
                  <a:schemeClr val="tx1"/>
                </a:solidFill>
                <a:latin typeface="Georgia" pitchFamily="18" charset="0"/>
                <a:cs typeface="Times New Roman" pitchFamily="18" charset="0"/>
              </a:rPr>
            </a:br>
            <a:r>
              <a:rPr lang="en-US" sz="3100" b="1" dirty="0" smtClean="0">
                <a:solidFill>
                  <a:schemeClr val="tx1"/>
                </a:solidFill>
                <a:latin typeface="Georgia" pitchFamily="18" charset="0"/>
                <a:cs typeface="Times New Roman" pitchFamily="18" charset="0"/>
              </a:rPr>
              <a:t>	</a:t>
            </a:r>
            <a:r>
              <a:rPr lang="en-US" b="1" dirty="0" smtClean="0">
                <a:latin typeface="Georgia" pitchFamily="18" charset="0"/>
                <a:cs typeface="Times New Roman" pitchFamily="18" charset="0"/>
              </a:rPr>
              <a:t/>
            </a:r>
            <a:br>
              <a:rPr lang="en-US" b="1" dirty="0" smtClean="0">
                <a:latin typeface="Georgia" pitchFamily="18" charset="0"/>
                <a:cs typeface="Times New Roman" pitchFamily="18" charset="0"/>
              </a:rPr>
            </a:br>
            <a:endParaRPr lang="en-US" sz="4000" b="1" dirty="0">
              <a:latin typeface="Georgia" pitchFamily="18" charset="0"/>
              <a:cs typeface="Times New Roman" pitchFamily="18" charset="0"/>
            </a:endParaRPr>
          </a:p>
        </p:txBody>
      </p:sp>
      <p:sp>
        <p:nvSpPr>
          <p:cNvPr id="3" name="Subtitle 2"/>
          <p:cNvSpPr>
            <a:spLocks noGrp="1"/>
          </p:cNvSpPr>
          <p:nvPr>
            <p:ph type="subTitle" idx="1"/>
          </p:nvPr>
        </p:nvSpPr>
        <p:spPr>
          <a:xfrm>
            <a:off x="1524000" y="3124200"/>
            <a:ext cx="7086600" cy="609600"/>
          </a:xfrm>
        </p:spPr>
        <p:txBody>
          <a:bodyPr/>
          <a:lstStyle/>
          <a:p>
            <a:pPr algn="ctr">
              <a:spcBef>
                <a:spcPts val="0"/>
              </a:spcBef>
            </a:pPr>
            <a:r>
              <a:rPr lang="en-US" b="1" dirty="0" smtClean="0">
                <a:solidFill>
                  <a:schemeClr val="tx1"/>
                </a:solidFill>
                <a:latin typeface="Times New Roman" pitchFamily="18" charset="0"/>
                <a:cs typeface="Times New Roman" pitchFamily="18" charset="0"/>
              </a:rPr>
              <a:t>University of Health Sciences, Lahore </a:t>
            </a:r>
            <a:endParaRPr lang="en-US" b="1" dirty="0">
              <a:solidFill>
                <a:schemeClr val="tx1"/>
              </a:solidFill>
              <a:latin typeface="Times New Roman" pitchFamily="18" charset="0"/>
              <a:cs typeface="Times New Roman" pitchFamily="18" charset="0"/>
            </a:endParaRPr>
          </a:p>
        </p:txBody>
      </p:sp>
      <p:pic>
        <p:nvPicPr>
          <p:cNvPr id="5" name="Picture 4"/>
          <p:cNvPicPr>
            <a:picLocks noChangeAspect="1" noChangeArrowheads="1"/>
          </p:cNvPicPr>
          <p:nvPr/>
        </p:nvPicPr>
        <p:blipFill>
          <a:blip r:embed="rId2" cstate="print"/>
          <a:srcRect/>
          <a:stretch>
            <a:fillRect/>
          </a:stretch>
        </p:blipFill>
        <p:spPr bwMode="auto">
          <a:xfrm>
            <a:off x="7239000" y="228600"/>
            <a:ext cx="1554480" cy="1554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304800" y="228600"/>
            <a:ext cx="1524000"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txBox="1">
            <a:spLocks noChangeArrowheads="1"/>
          </p:cNvSpPr>
          <p:nvPr/>
        </p:nvSpPr>
        <p:spPr>
          <a:xfrm>
            <a:off x="1295400" y="5181600"/>
            <a:ext cx="6400800" cy="1676400"/>
          </a:xfrm>
          <a:prstGeom prst="rect">
            <a:avLst/>
          </a:prstGeom>
        </p:spPr>
        <p:txBody>
          <a:bodyPr vert="horz" anchor="b">
            <a:noAutofit/>
          </a:bodyPr>
          <a:lstStyle/>
          <a:p>
            <a:pPr marL="0" marR="0" lvl="0" indent="0" algn="ctr" defTabSz="914400" rtl="0" eaLnBrk="1" fontAlgn="auto" latinLnBrk="0" hangingPunct="1">
              <a:lnSpc>
                <a:spcPct val="90000"/>
              </a:lnSpc>
              <a:spcBef>
                <a:spcPct val="20000"/>
              </a:spcBef>
              <a:spcAft>
                <a:spcPts val="0"/>
              </a:spcAft>
              <a:buClr>
                <a:schemeClr val="accent1"/>
              </a:buClr>
              <a:buSzPct val="70000"/>
              <a:buFont typeface="Wingdings 2"/>
              <a:buNone/>
              <a:tabLst/>
              <a:defRPr/>
            </a:pPr>
            <a:r>
              <a:rPr kumimoji="0" lang="en-US" b="1" i="0" u="none" strike="noStrike" kern="1200" cap="none" spc="0" normalizeH="0" baseline="0" noProof="0" dirty="0" smtClean="0">
                <a:ln>
                  <a:noFill/>
                </a:ln>
                <a:effectLst/>
                <a:uLnTx/>
                <a:uFillTx/>
                <a:latin typeface="+mn-lt"/>
                <a:ea typeface="+mn-ea"/>
                <a:cs typeface="+mn-cs"/>
              </a:rPr>
              <a:t>Presented By: Prof. </a:t>
            </a:r>
            <a:r>
              <a:rPr kumimoji="0" lang="en-US" b="1" i="0" u="none" strike="noStrike" kern="1200" cap="none" spc="0" normalizeH="0" baseline="0" noProof="0" dirty="0" err="1" smtClean="0">
                <a:ln>
                  <a:noFill/>
                </a:ln>
                <a:effectLst/>
                <a:uLnTx/>
                <a:uFillTx/>
                <a:latin typeface="+mn-lt"/>
                <a:ea typeface="+mn-ea"/>
                <a:cs typeface="+mn-cs"/>
              </a:rPr>
              <a:t>Arif</a:t>
            </a:r>
            <a:r>
              <a:rPr kumimoji="0" lang="en-US" b="1" i="0" u="none" strike="noStrike" kern="1200" cap="none" spc="0" normalizeH="0" baseline="0" noProof="0" dirty="0" smtClean="0">
                <a:ln>
                  <a:noFill/>
                </a:ln>
                <a:effectLst/>
                <a:uLnTx/>
                <a:uFillTx/>
                <a:latin typeface="+mn-lt"/>
                <a:ea typeface="+mn-ea"/>
                <a:cs typeface="+mn-cs"/>
              </a:rPr>
              <a:t> Rashid </a:t>
            </a:r>
            <a:r>
              <a:rPr kumimoji="0" lang="en-US" b="1" i="0" u="none" strike="noStrike" kern="1200" cap="none" spc="0" normalizeH="0" baseline="0" noProof="0" dirty="0" err="1" smtClean="0">
                <a:ln>
                  <a:noFill/>
                </a:ln>
                <a:effectLst/>
                <a:uLnTx/>
                <a:uFillTx/>
                <a:latin typeface="+mn-lt"/>
                <a:ea typeface="+mn-ea"/>
                <a:cs typeface="+mn-cs"/>
              </a:rPr>
              <a:t>Khawaja</a:t>
            </a:r>
            <a:endParaRPr kumimoji="0" lang="en-US" b="1" i="0" u="none" strike="noStrike" kern="1200" cap="none" spc="0" normalizeH="0" baseline="0" noProof="0" dirty="0" smtClean="0">
              <a:ln>
                <a:noFill/>
              </a:ln>
              <a:effectLst/>
              <a:uLnTx/>
              <a:uFillTx/>
              <a:latin typeface="+mn-lt"/>
              <a:ea typeface="+mn-ea"/>
              <a:cs typeface="+mn-cs"/>
            </a:endParaRPr>
          </a:p>
          <a:p>
            <a:pPr algn="ctr"/>
            <a:r>
              <a:rPr lang="en-US" dirty="0" smtClean="0"/>
              <a:t>FRCS (Ed), FRCS (Gen </a:t>
            </a:r>
            <a:r>
              <a:rPr lang="en-US" dirty="0" err="1" smtClean="0"/>
              <a:t>Surg</a:t>
            </a:r>
            <a:r>
              <a:rPr lang="en-US" dirty="0" smtClean="0"/>
              <a:t>)</a:t>
            </a:r>
          </a:p>
          <a:p>
            <a:pPr marL="0" marR="0" lvl="0" indent="0" algn="ctr" defTabSz="914400" rtl="0" eaLnBrk="1" fontAlgn="auto" latinLnBrk="0" hangingPunct="1">
              <a:lnSpc>
                <a:spcPct val="90000"/>
              </a:lnSpc>
              <a:spcBef>
                <a:spcPct val="20000"/>
              </a:spcBef>
              <a:spcAft>
                <a:spcPts val="0"/>
              </a:spcAft>
              <a:buClr>
                <a:schemeClr val="accent1"/>
              </a:buClr>
              <a:buSzPct val="70000"/>
              <a:buFont typeface="Wingdings 2"/>
              <a:buNone/>
              <a:tabLst/>
              <a:defRPr/>
            </a:pPr>
            <a:r>
              <a:rPr kumimoji="0" lang="en-US" b="1" i="0" u="none" strike="noStrike" kern="1200" cap="none" spc="0" normalizeH="0" baseline="0" noProof="0" dirty="0" smtClean="0">
                <a:ln>
                  <a:noFill/>
                </a:ln>
                <a:effectLst/>
                <a:uLnTx/>
                <a:uFillTx/>
                <a:latin typeface="+mn-lt"/>
                <a:ea typeface="+mn-ea"/>
                <a:cs typeface="+mn-cs"/>
              </a:rPr>
              <a:t>Director Quality Enhancement Cell</a:t>
            </a:r>
          </a:p>
          <a:p>
            <a:pPr marL="0" marR="0" lvl="0" indent="0" algn="ctr" defTabSz="914400" rtl="0" eaLnBrk="1" fontAlgn="auto" latinLnBrk="0" hangingPunct="1">
              <a:lnSpc>
                <a:spcPct val="90000"/>
              </a:lnSpc>
              <a:spcBef>
                <a:spcPct val="20000"/>
              </a:spcBef>
              <a:spcAft>
                <a:spcPts val="0"/>
              </a:spcAft>
              <a:buClr>
                <a:schemeClr val="accent1"/>
              </a:buClr>
              <a:buSzPct val="70000"/>
              <a:buFont typeface="Wingdings 2"/>
              <a:buNone/>
              <a:tabLst/>
              <a:defRPr/>
            </a:pPr>
            <a:r>
              <a:rPr kumimoji="0" lang="en-US" b="1" i="0" u="none" strike="noStrike" kern="1200" cap="none" spc="0" normalizeH="0" baseline="0" noProof="0" dirty="0" smtClean="0">
                <a:ln>
                  <a:noFill/>
                </a:ln>
                <a:effectLst/>
                <a:uLnTx/>
                <a:uFillTx/>
                <a:latin typeface="+mn-lt"/>
                <a:ea typeface="+mn-ea"/>
                <a:cs typeface="+mn-cs"/>
              </a:rPr>
              <a:t>University of Health Sciences, Lahore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96200" cy="1417638"/>
          </a:xfrm>
        </p:spPr>
        <p:txBody>
          <a:bodyPr>
            <a:normAutofit/>
          </a:bodyPr>
          <a:lstStyle/>
          <a:p>
            <a:pPr algn="ctr"/>
            <a:r>
              <a:rPr lang="en-US" sz="3600" b="1" dirty="0" smtClean="0">
                <a:latin typeface="Times New Roman" pitchFamily="18" charset="0"/>
                <a:cs typeface="Times New Roman" pitchFamily="18" charset="0"/>
              </a:rPr>
              <a:t>M. Phil</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Morbid Anatomy &amp; Histopathology</a:t>
            </a: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98854"/>
            <a:ext cx="9144000" cy="5359146"/>
          </a:xfrm>
          <a:prstGeom prst="rect">
            <a:avLst/>
          </a:prstGeom>
        </p:spPr>
      </p:pic>
    </p:spTree>
    <p:extLst>
      <p:ext uri="{BB962C8B-B14F-4D97-AF65-F5344CB8AC3E}">
        <p14:creationId xmlns:p14="http://schemas.microsoft.com/office/powerpoint/2010/main" val="13492969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96200" cy="1417638"/>
          </a:xfrm>
        </p:spPr>
        <p:txBody>
          <a:bodyPr>
            <a:normAutofit/>
          </a:bodyPr>
          <a:lstStyle/>
          <a:p>
            <a:pPr algn="ctr"/>
            <a:r>
              <a:rPr lang="en-US" sz="3600" b="1" dirty="0" smtClean="0">
                <a:latin typeface="Times New Roman" pitchFamily="18" charset="0"/>
                <a:cs typeface="Times New Roman" pitchFamily="18" charset="0"/>
              </a:rPr>
              <a:t>M. Phil</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Morbid Anatomy &amp; Histopathology</a:t>
            </a: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1752382"/>
            <a:ext cx="9144000" cy="3353236"/>
          </a:xfrm>
          <a:prstGeom prst="rect">
            <a:avLst/>
          </a:prstGeom>
        </p:spPr>
      </p:pic>
    </p:spTree>
    <p:extLst>
      <p:ext uri="{BB962C8B-B14F-4D97-AF65-F5344CB8AC3E}">
        <p14:creationId xmlns:p14="http://schemas.microsoft.com/office/powerpoint/2010/main" val="509216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620000" cy="1219200"/>
          </a:xfrm>
        </p:spPr>
        <p:txBody>
          <a:bodyPr>
            <a:normAutofit/>
          </a:bodyPr>
          <a:lstStyle/>
          <a:p>
            <a:pPr algn="ctr"/>
            <a:r>
              <a:rPr lang="en-US" sz="4000" b="1" dirty="0" smtClean="0">
                <a:latin typeface="Times New Roman" pitchFamily="18" charset="0"/>
                <a:cs typeface="Times New Roman" pitchFamily="18" charset="0"/>
              </a:rPr>
              <a:t>M. Phil Pharmacology</a:t>
            </a:r>
            <a:endParaRPr lang="en-US" sz="3200" b="1" dirty="0" smtClean="0">
              <a:latin typeface="Times New Roman" pitchFamily="18" charset="0"/>
              <a:cs typeface="Times New Roman" pitchFamily="18" charset="0"/>
            </a:endParaRP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2074"/>
          <a:stretch/>
        </p:blipFill>
        <p:spPr>
          <a:xfrm>
            <a:off x="0" y="1463040"/>
            <a:ext cx="9144000" cy="5408525"/>
          </a:xfrm>
          <a:prstGeom prst="rect">
            <a:avLst/>
          </a:prstGeom>
        </p:spPr>
      </p:pic>
    </p:spTree>
    <p:extLst>
      <p:ext uri="{BB962C8B-B14F-4D97-AF65-F5344CB8AC3E}">
        <p14:creationId xmlns:p14="http://schemas.microsoft.com/office/powerpoint/2010/main" val="3151114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4430"/>
            <a:ext cx="7696200" cy="1143000"/>
          </a:xfrm>
        </p:spPr>
        <p:txBody>
          <a:bodyPr>
            <a:normAutofit fontScale="90000"/>
          </a:bodyPr>
          <a:lstStyle/>
          <a:p>
            <a:pPr algn="ctr"/>
            <a:r>
              <a:rPr lang="en-US" sz="4000" dirty="0" smtClean="0">
                <a:latin typeface="Times New Roman" pitchFamily="18" charset="0"/>
                <a:cs typeface="Times New Roman" pitchFamily="18" charset="0"/>
              </a:rPr>
              <a:t>M. Phil </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Physiology </a:t>
            </a:r>
            <a:r>
              <a:rPr lang="en-US" sz="4000" dirty="0">
                <a:latin typeface="Times New Roman" pitchFamily="18" charset="0"/>
                <a:cs typeface="Times New Roman" pitchFamily="18" charset="0"/>
              </a:rPr>
              <a:t>&amp; Cell Biology </a:t>
            </a:r>
          </a:p>
        </p:txBody>
      </p:sp>
      <p:pic>
        <p:nvPicPr>
          <p:cNvPr id="5" name="Picture 4"/>
          <p:cNvPicPr>
            <a:picLocks noChangeAspect="1" noChangeArrowheads="1"/>
          </p:cNvPicPr>
          <p:nvPr/>
        </p:nvPicPr>
        <p:blipFill>
          <a:blip r:embed="rId3"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4"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0" y="1600201"/>
            <a:ext cx="9144000" cy="5257800"/>
          </a:xfrm>
          <a:prstGeom prst="rect">
            <a:avLst/>
          </a:prstGeom>
        </p:spPr>
      </p:pic>
    </p:spTree>
    <p:extLst>
      <p:ext uri="{BB962C8B-B14F-4D97-AF65-F5344CB8AC3E}">
        <p14:creationId xmlns:p14="http://schemas.microsoft.com/office/powerpoint/2010/main" val="438691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4430"/>
            <a:ext cx="7696200" cy="1143000"/>
          </a:xfrm>
        </p:spPr>
        <p:txBody>
          <a:bodyPr>
            <a:normAutofit fontScale="90000"/>
          </a:bodyPr>
          <a:lstStyle/>
          <a:p>
            <a:pPr algn="ctr"/>
            <a:r>
              <a:rPr lang="en-US" sz="4000" dirty="0" smtClean="0">
                <a:latin typeface="Times New Roman" pitchFamily="18" charset="0"/>
                <a:cs typeface="Times New Roman" pitchFamily="18" charset="0"/>
              </a:rPr>
              <a:t>M. Phil </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Physiology </a:t>
            </a:r>
            <a:r>
              <a:rPr lang="en-US" sz="4000" dirty="0">
                <a:latin typeface="Times New Roman" pitchFamily="18" charset="0"/>
                <a:cs typeface="Times New Roman" pitchFamily="18" charset="0"/>
              </a:rPr>
              <a:t>&amp; Cell Biology </a:t>
            </a:r>
          </a:p>
        </p:txBody>
      </p:sp>
      <p:pic>
        <p:nvPicPr>
          <p:cNvPr id="5" name="Picture 4"/>
          <p:cNvPicPr>
            <a:picLocks noChangeAspect="1" noChangeArrowheads="1"/>
          </p:cNvPicPr>
          <p:nvPr/>
        </p:nvPicPr>
        <p:blipFill>
          <a:blip r:embed="rId3"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4"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2643" b="17325"/>
          <a:stretch/>
        </p:blipFill>
        <p:spPr>
          <a:xfrm>
            <a:off x="0" y="1828800"/>
            <a:ext cx="9144000" cy="5029200"/>
          </a:xfrm>
          <a:prstGeom prst="rect">
            <a:avLst/>
          </a:prstGeom>
        </p:spPr>
      </p:pic>
    </p:spTree>
    <p:extLst>
      <p:ext uri="{BB962C8B-B14F-4D97-AF65-F5344CB8AC3E}">
        <p14:creationId xmlns:p14="http://schemas.microsoft.com/office/powerpoint/2010/main" val="1681342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normAutofit/>
          </a:bodyPr>
          <a:lstStyle/>
          <a:p>
            <a:pPr algn="ctr"/>
            <a:r>
              <a:rPr lang="en-US" sz="4000" dirty="0" smtClean="0">
                <a:latin typeface="Times New Roman" pitchFamily="18" charset="0"/>
                <a:cs typeface="Times New Roman" pitchFamily="18" charset="0"/>
              </a:rPr>
              <a:t>M. Phil Behavioral Sciences</a:t>
            </a:r>
            <a:endParaRPr lang="en-US" sz="4000" dirty="0">
              <a:latin typeface="Times New Roman" pitchFamily="18" charset="0"/>
              <a:cs typeface="Times New Roman" pitchFamily="18" charset="0"/>
            </a:endParaRP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8758"/>
          <a:stretch/>
        </p:blipFill>
        <p:spPr>
          <a:xfrm>
            <a:off x="0" y="1524000"/>
            <a:ext cx="9144000" cy="5368939"/>
          </a:xfrm>
          <a:prstGeom prst="rect">
            <a:avLst/>
          </a:prstGeom>
        </p:spPr>
      </p:pic>
    </p:spTree>
    <p:extLst>
      <p:ext uri="{BB962C8B-B14F-4D97-AF65-F5344CB8AC3E}">
        <p14:creationId xmlns:p14="http://schemas.microsoft.com/office/powerpoint/2010/main" val="3788319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6852"/>
            <a:ext cx="7696200" cy="1143000"/>
          </a:xfrm>
        </p:spPr>
        <p:txBody>
          <a:bodyPr>
            <a:normAutofit fontScale="90000"/>
          </a:bodyPr>
          <a:lstStyle/>
          <a:p>
            <a:pPr algn="ctr"/>
            <a:r>
              <a:rPr lang="en-US" sz="4000" dirty="0" smtClean="0">
                <a:latin typeface="Times New Roman" pitchFamily="18" charset="0"/>
                <a:cs typeface="Times New Roman" pitchFamily="18" charset="0"/>
              </a:rPr>
              <a:t>M. Phil Forensic Medicine &amp; Toxicology</a:t>
            </a:r>
            <a:endParaRPr lang="en-US" sz="4000" dirty="0">
              <a:latin typeface="Times New Roman" pitchFamily="18" charset="0"/>
              <a:cs typeface="Times New Roman" pitchFamily="18" charset="0"/>
            </a:endParaRP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2934"/>
          <a:stretch/>
        </p:blipFill>
        <p:spPr>
          <a:xfrm>
            <a:off x="0" y="1524000"/>
            <a:ext cx="9144000" cy="5334000"/>
          </a:xfrm>
          <a:prstGeom prst="rect">
            <a:avLst/>
          </a:prstGeom>
        </p:spPr>
      </p:pic>
    </p:spTree>
    <p:extLst>
      <p:ext uri="{BB962C8B-B14F-4D97-AF65-F5344CB8AC3E}">
        <p14:creationId xmlns:p14="http://schemas.microsoft.com/office/powerpoint/2010/main" val="3230019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noAutofit/>
          </a:bodyPr>
          <a:lstStyle/>
          <a:p>
            <a:pPr marL="514350" indent="-514350" algn="ctr"/>
            <a:r>
              <a:rPr lang="en-US" sz="2800" dirty="0">
                <a:latin typeface="Times New Roman" pitchFamily="18" charset="0"/>
                <a:cs typeface="Times New Roman" pitchFamily="18" charset="0"/>
              </a:rPr>
              <a:t>Transitional Doctor of Physiotherapy </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a:t>
            </a:r>
            <a:r>
              <a:rPr lang="en-US" sz="2800" dirty="0">
                <a:latin typeface="Times New Roman" pitchFamily="18" charset="0"/>
                <a:cs typeface="Times New Roman" pitchFamily="18" charset="0"/>
              </a:rPr>
              <a:t>T-DPT) </a:t>
            </a:r>
          </a:p>
        </p:txBody>
      </p:sp>
      <p:pic>
        <p:nvPicPr>
          <p:cNvPr id="5" name="Picture 4"/>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8878"/>
          <a:stretch/>
        </p:blipFill>
        <p:spPr>
          <a:xfrm>
            <a:off x="0" y="1524000"/>
            <a:ext cx="9144000" cy="5378283"/>
          </a:xfrm>
          <a:prstGeom prst="rect">
            <a:avLst/>
          </a:prstGeom>
        </p:spPr>
      </p:pic>
    </p:spTree>
    <p:extLst>
      <p:ext uri="{BB962C8B-B14F-4D97-AF65-F5344CB8AC3E}">
        <p14:creationId xmlns:p14="http://schemas.microsoft.com/office/powerpoint/2010/main" val="1449768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2130425"/>
            <a:ext cx="8763000" cy="1470025"/>
          </a:xfrm>
        </p:spPr>
        <p:txBody>
          <a:bodyPr>
            <a:noAutofit/>
          </a:bodyPr>
          <a:lstStyle/>
          <a:p>
            <a:pPr algn="ctr"/>
            <a:r>
              <a:rPr lang="en-US" sz="3200" dirty="0" smtClean="0">
                <a:latin typeface="Times New Roman" pitchFamily="18" charset="0"/>
                <a:cs typeface="Times New Roman" pitchFamily="18" charset="0"/>
              </a:rPr>
              <a:t>INTERNATIONAL SEMINARS &amp; CONFERENCES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2014-15</a:t>
            </a:r>
            <a:endParaRPr lang="en-US" sz="3200" dirty="0"/>
          </a:p>
        </p:txBody>
      </p:sp>
    </p:spTree>
    <p:extLst>
      <p:ext uri="{BB962C8B-B14F-4D97-AF65-F5344CB8AC3E}">
        <p14:creationId xmlns:p14="http://schemas.microsoft.com/office/powerpoint/2010/main" val="2266622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624078" indent="-514350" algn="just">
              <a:lnSpc>
                <a:spcPct val="150000"/>
              </a:lnSpc>
              <a:buFont typeface="+mj-lt"/>
              <a:buAutoNum type="arabicPeriod"/>
            </a:pPr>
            <a:r>
              <a:rPr lang="en-US" sz="3200" dirty="0" smtClean="0">
                <a:latin typeface="Times New Roman" pitchFamily="18" charset="0"/>
                <a:cs typeface="Times New Roman" pitchFamily="18" charset="0"/>
              </a:rPr>
              <a:t>Quality Assurance Week</a:t>
            </a:r>
          </a:p>
          <a:p>
            <a:pPr marL="624078" indent="-514350" algn="just">
              <a:lnSpc>
                <a:spcPct val="150000"/>
              </a:lnSpc>
              <a:buFont typeface="+mj-lt"/>
              <a:buAutoNum type="arabicPeriod"/>
            </a:pPr>
            <a:r>
              <a:rPr lang="en-US" sz="3200" dirty="0" smtClean="0">
                <a:latin typeface="Times New Roman" pitchFamily="18" charset="0"/>
                <a:cs typeface="Times New Roman" pitchFamily="18" charset="0"/>
              </a:rPr>
              <a:t>Quality Assurance Seminar</a:t>
            </a:r>
          </a:p>
          <a:p>
            <a:pPr marL="624078" indent="-514350" algn="just">
              <a:lnSpc>
                <a:spcPct val="150000"/>
              </a:lnSpc>
              <a:buFont typeface="+mj-lt"/>
              <a:buAutoNum type="arabicPeriod"/>
            </a:pPr>
            <a:r>
              <a:rPr lang="en-US" sz="3200" dirty="0" smtClean="0">
                <a:latin typeface="Times New Roman" pitchFamily="18" charset="0"/>
                <a:cs typeface="Times New Roman" pitchFamily="18" charset="0"/>
              </a:rPr>
              <a:t>Participation of VC in International Conference on Quality Assurance 2014 at Bangkok </a:t>
            </a:r>
          </a:p>
        </p:txBody>
      </p:sp>
      <p:sp>
        <p:nvSpPr>
          <p:cNvPr id="3" name="Title 2"/>
          <p:cNvSpPr>
            <a:spLocks noGrp="1"/>
          </p:cNvSpPr>
          <p:nvPr>
            <p:ph type="title"/>
          </p:nvPr>
        </p:nvSpPr>
        <p:spPr/>
        <p:txBody>
          <a:bodyPr>
            <a:noAutofit/>
          </a:bodyPr>
          <a:lstStyle/>
          <a:p>
            <a:r>
              <a:rPr lang="en-US" sz="2800" dirty="0" smtClean="0">
                <a:latin typeface="Times New Roman" pitchFamily="18" charset="0"/>
                <a:cs typeface="Times New Roman" pitchFamily="18" charset="0"/>
              </a:rPr>
              <a:t>International Seminars &amp; Conferences  2014-15:</a:t>
            </a:r>
            <a:endParaRPr lang="en-US" sz="2800" dirty="0"/>
          </a:p>
        </p:txBody>
      </p:sp>
    </p:spTree>
    <p:extLst>
      <p:ext uri="{BB962C8B-B14F-4D97-AF65-F5344CB8AC3E}">
        <p14:creationId xmlns:p14="http://schemas.microsoft.com/office/powerpoint/2010/main" val="1266096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382000" cy="4525963"/>
          </a:xfrm>
        </p:spPr>
        <p:txBody>
          <a:bodyPr>
            <a:normAutofit lnSpcReduction="10000"/>
          </a:bodyPr>
          <a:lstStyle/>
          <a:p>
            <a:pPr marL="566928" indent="-457200">
              <a:lnSpc>
                <a:spcPct val="200000"/>
              </a:lnSpc>
              <a:buFont typeface="+mj-lt"/>
              <a:buAutoNum type="arabicPeriod"/>
            </a:pPr>
            <a:r>
              <a:rPr lang="en-US" sz="2400" dirty="0">
                <a:latin typeface="Times New Roman" pitchFamily="18" charset="0"/>
                <a:cs typeface="Times New Roman" pitchFamily="18" charset="0"/>
              </a:rPr>
              <a:t>Actions taken against the weaknesses identified in SARs and the status of the corrective action planned for their removal   </a:t>
            </a:r>
          </a:p>
          <a:p>
            <a:pPr marL="566928" indent="-457200">
              <a:lnSpc>
                <a:spcPct val="200000"/>
              </a:lnSpc>
              <a:buFont typeface="+mj-lt"/>
              <a:buAutoNum type="arabicPeriod"/>
            </a:pPr>
            <a:r>
              <a:rPr lang="en-US" sz="2400" dirty="0" smtClean="0">
                <a:latin typeface="Times New Roman" pitchFamily="18" charset="0"/>
                <a:cs typeface="Times New Roman" pitchFamily="18" charset="0"/>
              </a:rPr>
              <a:t>Discussing </a:t>
            </a:r>
            <a:r>
              <a:rPr lang="en-US" sz="2400" dirty="0">
                <a:latin typeface="Times New Roman" pitchFamily="18" charset="0"/>
                <a:cs typeface="Times New Roman" pitchFamily="18" charset="0"/>
              </a:rPr>
              <a:t>and assigning action plans for the assessment year 2014-15</a:t>
            </a:r>
          </a:p>
          <a:p>
            <a:pPr marL="566928" indent="-457200">
              <a:lnSpc>
                <a:spcPct val="200000"/>
              </a:lnSpc>
              <a:buFont typeface="+mj-lt"/>
              <a:buAutoNum type="arabicPeriod"/>
            </a:pPr>
            <a:r>
              <a:rPr lang="en-US" sz="2400" dirty="0" smtClean="0">
                <a:latin typeface="Times New Roman" pitchFamily="18" charset="0"/>
                <a:cs typeface="Times New Roman" pitchFamily="18" charset="0"/>
              </a:rPr>
              <a:t>Workshop </a:t>
            </a:r>
            <a:r>
              <a:rPr lang="en-US" sz="2400" dirty="0">
                <a:latin typeface="Times New Roman" pitchFamily="18" charset="0"/>
                <a:cs typeface="Times New Roman" pitchFamily="18" charset="0"/>
              </a:rPr>
              <a:t>on Six Sigma in Higher Education (resource person will be arranged by HEC</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noAutofit/>
          </a:bodyPr>
          <a:lstStyle/>
          <a:p>
            <a:r>
              <a:rPr lang="en-US" sz="3600" dirty="0" smtClean="0">
                <a:latin typeface="Times New Roman" pitchFamily="18" charset="0"/>
                <a:cs typeface="Times New Roman" pitchFamily="18" charset="0"/>
              </a:rPr>
              <a:t>Agenda of 8</a:t>
            </a:r>
            <a:r>
              <a:rPr lang="en-US" sz="3600" baseline="30000" dirty="0" smtClean="0">
                <a:latin typeface="Times New Roman" pitchFamily="18" charset="0"/>
                <a:cs typeface="Times New Roman" pitchFamily="18" charset="0"/>
              </a:rPr>
              <a:t>th</a:t>
            </a:r>
            <a:r>
              <a:rPr lang="en-US" sz="3600" dirty="0" smtClean="0">
                <a:latin typeface="Times New Roman" pitchFamily="18" charset="0"/>
                <a:cs typeface="Times New Roman" pitchFamily="18" charset="0"/>
              </a:rPr>
              <a:t> Meeting of Phase III QECs</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txBox="1">
            <a:spLocks/>
          </p:cNvSpPr>
          <p:nvPr/>
        </p:nvSpPr>
        <p:spPr>
          <a:xfrm>
            <a:off x="5638800" y="1775191"/>
            <a:ext cx="3048000" cy="4625609"/>
          </a:xfrm>
          <a:prstGeom prst="rect">
            <a:avLst/>
          </a:prstGeom>
        </p:spPr>
        <p:txBody>
          <a:bodyPr vert="horz" lIns="54864" tIns="91440" rtlCol="0">
            <a:normAutofit/>
          </a:bodyPr>
          <a:lstStyle/>
          <a:p>
            <a:pPr marL="438912" marR="0" lvl="0" indent="-320040" algn="just"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en-US" sz="2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itle 2"/>
          <p:cNvSpPr>
            <a:spLocks noGrp="1"/>
          </p:cNvSpPr>
          <p:nvPr>
            <p:ph type="title"/>
          </p:nvPr>
        </p:nvSpPr>
        <p:spPr>
          <a:xfrm>
            <a:off x="457200" y="155448"/>
            <a:ext cx="8229600" cy="1252728"/>
          </a:xfrm>
        </p:spPr>
        <p:txBody>
          <a:bodyPr>
            <a:normAutofit/>
          </a:bodyPr>
          <a:lstStyle/>
          <a:p>
            <a:pPr algn="ctr"/>
            <a:r>
              <a:rPr lang="en-US" altLang="en-US" sz="3600" dirty="0" smtClean="0">
                <a:latin typeface="Times New Roman" pitchFamily="18" charset="0"/>
                <a:cs typeface="Times New Roman" pitchFamily="18" charset="0"/>
              </a:rPr>
              <a:t>Quality Assurance Week</a:t>
            </a:r>
            <a:br>
              <a:rPr lang="en-US" altLang="en-US" sz="3600" dirty="0" smtClean="0">
                <a:latin typeface="Times New Roman" pitchFamily="18" charset="0"/>
                <a:cs typeface="Times New Roman" pitchFamily="18" charset="0"/>
              </a:rPr>
            </a:br>
            <a:endParaRPr lang="en-US" altLang="en-US" sz="3600" dirty="0">
              <a:latin typeface="Times New Roman" pitchFamily="18" charset="0"/>
              <a:cs typeface="Times New Roman" pitchFamily="18" charset="0"/>
            </a:endParaRPr>
          </a:p>
        </p:txBody>
      </p:sp>
      <p:pic>
        <p:nvPicPr>
          <p:cNvPr id="8" name="Picture 2" descr="D:\QEC\QEC logo.jpg"/>
          <p:cNvPicPr>
            <a:picLocks noChangeAspect="1" noChangeArrowheads="1"/>
          </p:cNvPicPr>
          <p:nvPr/>
        </p:nvPicPr>
        <p:blipFill>
          <a:blip r:embed="rId2"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noChangeArrowheads="1"/>
          </p:cNvPicPr>
          <p:nvPr/>
        </p:nvPicPr>
        <p:blipFill>
          <a:blip r:embed="rId3"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Content Placeholder 1"/>
          <p:cNvSpPr>
            <a:spLocks noGrp="1"/>
          </p:cNvSpPr>
          <p:nvPr>
            <p:ph idx="1"/>
          </p:nvPr>
        </p:nvSpPr>
        <p:spPr>
          <a:xfrm>
            <a:off x="457200" y="1143000"/>
            <a:ext cx="8229600" cy="5257800"/>
          </a:xfrm>
        </p:spPr>
        <p:txBody>
          <a:bodyPr>
            <a:normAutofit/>
          </a:bodyPr>
          <a:lstStyle/>
          <a:p>
            <a:pPr marL="109728" indent="0" algn="just">
              <a:lnSpc>
                <a:spcPct val="200000"/>
              </a:lnSpc>
              <a:buNone/>
            </a:pPr>
            <a:r>
              <a:rPr lang="en-US" sz="2400" dirty="0">
                <a:latin typeface="Times New Roman" pitchFamily="18" charset="0"/>
                <a:ea typeface="Times New Roman"/>
                <a:cs typeface="Times New Roman" pitchFamily="18" charset="0"/>
              </a:rPr>
              <a:t>Quality Assurance Awareness Week was organized by the Quality Enhancement Cell at University of Health Sciences from 14 to </a:t>
            </a:r>
            <a:r>
              <a:rPr lang="en-US" sz="2400" dirty="0" smtClean="0">
                <a:latin typeface="Times New Roman" pitchFamily="18" charset="0"/>
                <a:ea typeface="Times New Roman"/>
                <a:cs typeface="Times New Roman" pitchFamily="18" charset="0"/>
              </a:rPr>
              <a:t>18</a:t>
            </a:r>
            <a:r>
              <a:rPr lang="en-US" sz="2400" baseline="30000" dirty="0" smtClean="0">
                <a:latin typeface="Times New Roman" pitchFamily="18" charset="0"/>
                <a:ea typeface="Times New Roman"/>
                <a:cs typeface="Times New Roman" pitchFamily="18" charset="0"/>
              </a:rPr>
              <a:t>th</a:t>
            </a:r>
            <a:r>
              <a:rPr lang="en-US" sz="2400" dirty="0" smtClean="0">
                <a:latin typeface="Times New Roman" pitchFamily="18" charset="0"/>
                <a:ea typeface="Times New Roman"/>
                <a:cs typeface="Times New Roman" pitchFamily="18" charset="0"/>
              </a:rPr>
              <a:t> April </a:t>
            </a:r>
            <a:r>
              <a:rPr lang="en-US" sz="2400" dirty="0">
                <a:latin typeface="Times New Roman" pitchFamily="18" charset="0"/>
                <a:ea typeface="Times New Roman"/>
                <a:cs typeface="Times New Roman" pitchFamily="18" charset="0"/>
              </a:rPr>
              <a:t>2014. A number of flexes with basic information about Quality Assurance in Higher Education was placed all around the campus during the week. </a:t>
            </a:r>
            <a:endParaRPr lang="en-US" dirty="0"/>
          </a:p>
        </p:txBody>
      </p:sp>
    </p:spTree>
    <p:extLst>
      <p:ext uri="{BB962C8B-B14F-4D97-AF65-F5344CB8AC3E}">
        <p14:creationId xmlns:p14="http://schemas.microsoft.com/office/powerpoint/2010/main" val="3170833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Z:\Pic\IMG_20140416_140701.jpg"/>
          <p:cNvPicPr>
            <a:picLocks noGrp="1" noChangeAspect="1" noChangeArrowheads="1"/>
          </p:cNvPicPr>
          <p:nvPr>
            <p:ph idx="1"/>
          </p:nvPr>
        </p:nvPicPr>
        <p:blipFill>
          <a:blip r:embed="rId2" cstate="print"/>
          <a:srcRect/>
          <a:stretch>
            <a:fillRect/>
          </a:stretch>
        </p:blipFill>
        <p:spPr bwMode="auto">
          <a:xfrm>
            <a:off x="228601" y="1523998"/>
            <a:ext cx="4479133" cy="2514602"/>
          </a:xfrm>
          <a:prstGeom prst="rect">
            <a:avLst/>
          </a:prstGeom>
          <a:noFill/>
        </p:spPr>
      </p:pic>
      <p:sp>
        <p:nvSpPr>
          <p:cNvPr id="13" name="Content Placeholder 1"/>
          <p:cNvSpPr txBox="1">
            <a:spLocks/>
          </p:cNvSpPr>
          <p:nvPr/>
        </p:nvSpPr>
        <p:spPr>
          <a:xfrm>
            <a:off x="5638800" y="1775191"/>
            <a:ext cx="3048000" cy="4625609"/>
          </a:xfrm>
          <a:prstGeom prst="rect">
            <a:avLst/>
          </a:prstGeom>
        </p:spPr>
        <p:txBody>
          <a:bodyPr vert="horz" lIns="54864" tIns="91440" rtlCol="0">
            <a:normAutofit/>
          </a:bodyPr>
          <a:lstStyle/>
          <a:p>
            <a:pPr marL="438912" marR="0" lvl="0" indent="-320040" algn="just"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en-US" sz="2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1034" name="Picture 10" descr="Z:\Pic\IMG_20140416_140543.jpg"/>
          <p:cNvPicPr>
            <a:picLocks noChangeAspect="1" noChangeArrowheads="1"/>
          </p:cNvPicPr>
          <p:nvPr/>
        </p:nvPicPr>
        <p:blipFill>
          <a:blip r:embed="rId3" cstate="print"/>
          <a:srcRect/>
          <a:stretch>
            <a:fillRect/>
          </a:stretch>
        </p:blipFill>
        <p:spPr bwMode="auto">
          <a:xfrm>
            <a:off x="4648200" y="4191000"/>
            <a:ext cx="3793066" cy="2133600"/>
          </a:xfrm>
          <a:prstGeom prst="rect">
            <a:avLst/>
          </a:prstGeom>
          <a:noFill/>
        </p:spPr>
      </p:pic>
      <p:sp>
        <p:nvSpPr>
          <p:cNvPr id="7" name="Title 2"/>
          <p:cNvSpPr>
            <a:spLocks noGrp="1"/>
          </p:cNvSpPr>
          <p:nvPr>
            <p:ph type="title"/>
          </p:nvPr>
        </p:nvSpPr>
        <p:spPr>
          <a:xfrm>
            <a:off x="457200" y="155448"/>
            <a:ext cx="8229600" cy="1252728"/>
          </a:xfrm>
        </p:spPr>
        <p:txBody>
          <a:bodyPr>
            <a:normAutofit/>
          </a:bodyPr>
          <a:lstStyle/>
          <a:p>
            <a:pPr algn="ctr"/>
            <a:r>
              <a:rPr lang="en-US" altLang="en-US" sz="3600" dirty="0" smtClean="0">
                <a:latin typeface="Times New Roman" pitchFamily="18" charset="0"/>
                <a:cs typeface="Times New Roman" pitchFamily="18" charset="0"/>
              </a:rPr>
              <a:t>Quality Assurance Week</a:t>
            </a:r>
            <a:br>
              <a:rPr lang="en-US" altLang="en-US" sz="3600" dirty="0" smtClean="0">
                <a:latin typeface="Times New Roman" pitchFamily="18" charset="0"/>
                <a:cs typeface="Times New Roman" pitchFamily="18" charset="0"/>
              </a:rPr>
            </a:br>
            <a:r>
              <a:rPr lang="en-US" altLang="en-US" sz="3600" dirty="0" smtClean="0">
                <a:latin typeface="Times New Roman" pitchFamily="18" charset="0"/>
                <a:cs typeface="Times New Roman" pitchFamily="18" charset="0"/>
              </a:rPr>
              <a:t>Poster </a:t>
            </a:r>
            <a:r>
              <a:rPr lang="en-US" altLang="en-US" sz="3600" dirty="0">
                <a:latin typeface="Times New Roman" pitchFamily="18" charset="0"/>
                <a:cs typeface="Times New Roman" pitchFamily="18" charset="0"/>
              </a:rPr>
              <a:t>Presentation </a:t>
            </a:r>
          </a:p>
        </p:txBody>
      </p:sp>
      <p:pic>
        <p:nvPicPr>
          <p:cNvPr id="8" name="Picture 2" descr="D:\QEC\QEC logo.jpg"/>
          <p:cNvPicPr>
            <a:picLocks noChangeAspect="1" noChangeArrowheads="1"/>
          </p:cNvPicPr>
          <p:nvPr/>
        </p:nvPicPr>
        <p:blipFill>
          <a:blip r:embed="rId4"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noChangeArrowheads="1"/>
          </p:cNvPicPr>
          <p:nvPr/>
        </p:nvPicPr>
        <p:blipFill>
          <a:blip r:embed="rId5"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IMG_1079.JPG"/>
          <p:cNvPicPr>
            <a:picLocks noChangeAspect="1" noChangeArrowheads="1"/>
          </p:cNvPicPr>
          <p:nvPr/>
        </p:nvPicPr>
        <p:blipFill>
          <a:blip r:embed="rId6" cstate="print"/>
          <a:srcRect/>
          <a:stretch>
            <a:fillRect/>
          </a:stretch>
        </p:blipFill>
        <p:spPr bwMode="auto">
          <a:xfrm>
            <a:off x="4800600" y="1600200"/>
            <a:ext cx="3657600" cy="2438400"/>
          </a:xfrm>
          <a:prstGeom prst="rect">
            <a:avLst/>
          </a:prstGeom>
          <a:noFill/>
        </p:spPr>
      </p:pic>
      <p:pic>
        <p:nvPicPr>
          <p:cNvPr id="1027" name="Picture 3" descr="H:\IMG_1081.JPG"/>
          <p:cNvPicPr>
            <a:picLocks noChangeAspect="1" noChangeArrowheads="1"/>
          </p:cNvPicPr>
          <p:nvPr/>
        </p:nvPicPr>
        <p:blipFill>
          <a:blip r:embed="rId7" cstate="print"/>
          <a:srcRect/>
          <a:stretch>
            <a:fillRect/>
          </a:stretch>
        </p:blipFill>
        <p:spPr bwMode="auto">
          <a:xfrm>
            <a:off x="228600" y="4191000"/>
            <a:ext cx="4038600" cy="2133600"/>
          </a:xfrm>
          <a:prstGeom prst="rect">
            <a:avLst/>
          </a:prstGeom>
          <a:noFill/>
        </p:spPr>
      </p:pic>
    </p:spTree>
    <p:extLst>
      <p:ext uri="{BB962C8B-B14F-4D97-AF65-F5344CB8AC3E}">
        <p14:creationId xmlns:p14="http://schemas.microsoft.com/office/powerpoint/2010/main" val="1671506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txBox="1">
            <a:spLocks/>
          </p:cNvSpPr>
          <p:nvPr/>
        </p:nvSpPr>
        <p:spPr>
          <a:xfrm>
            <a:off x="5638800" y="1775191"/>
            <a:ext cx="3048000" cy="4625609"/>
          </a:xfrm>
          <a:prstGeom prst="rect">
            <a:avLst/>
          </a:prstGeom>
        </p:spPr>
        <p:txBody>
          <a:bodyPr vert="horz" lIns="54864" tIns="91440" rtlCol="0">
            <a:normAutofit/>
          </a:bodyPr>
          <a:lstStyle/>
          <a:p>
            <a:pPr marL="438912" marR="0" lvl="0" indent="-320040" algn="just"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en-US" sz="2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itle 2"/>
          <p:cNvSpPr>
            <a:spLocks noGrp="1"/>
          </p:cNvSpPr>
          <p:nvPr>
            <p:ph type="title"/>
          </p:nvPr>
        </p:nvSpPr>
        <p:spPr>
          <a:xfrm>
            <a:off x="457200" y="155448"/>
            <a:ext cx="8229600" cy="1252728"/>
          </a:xfrm>
        </p:spPr>
        <p:txBody>
          <a:bodyPr>
            <a:normAutofit/>
          </a:bodyPr>
          <a:lstStyle/>
          <a:p>
            <a:pPr algn="ctr"/>
            <a:r>
              <a:rPr lang="en-US" altLang="en-US" sz="3600" dirty="0" smtClean="0">
                <a:latin typeface="Times New Roman" pitchFamily="18" charset="0"/>
                <a:cs typeface="Times New Roman" pitchFamily="18" charset="0"/>
              </a:rPr>
              <a:t>Quality Assurance Week</a:t>
            </a:r>
            <a:endParaRPr lang="en-US" altLang="en-US" sz="3600" dirty="0">
              <a:latin typeface="Times New Roman" pitchFamily="18" charset="0"/>
              <a:cs typeface="Times New Roman" pitchFamily="18" charset="0"/>
            </a:endParaRPr>
          </a:p>
        </p:txBody>
      </p:sp>
      <p:pic>
        <p:nvPicPr>
          <p:cNvPr id="8" name="Picture 2" descr="D:\QEC\QEC logo.jpg"/>
          <p:cNvPicPr>
            <a:picLocks noChangeAspect="1" noChangeArrowheads="1"/>
          </p:cNvPicPr>
          <p:nvPr/>
        </p:nvPicPr>
        <p:blipFill>
          <a:blip r:embed="rId2"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noChangeArrowheads="1"/>
          </p:cNvPicPr>
          <p:nvPr/>
        </p:nvPicPr>
        <p:blipFill>
          <a:blip r:embed="rId3"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447800"/>
            <a:ext cx="7543800" cy="5029200"/>
          </a:xfrm>
          <a:prstGeom prst="rect">
            <a:avLst/>
          </a:prstGeom>
        </p:spPr>
      </p:pic>
    </p:spTree>
    <p:extLst>
      <p:ext uri="{BB962C8B-B14F-4D97-AF65-F5344CB8AC3E}">
        <p14:creationId xmlns:p14="http://schemas.microsoft.com/office/powerpoint/2010/main" val="8958778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ltLang="en-US" sz="4400" dirty="0" smtClean="0">
                <a:latin typeface="Times New Roman" pitchFamily="18" charset="0"/>
                <a:cs typeface="Times New Roman" pitchFamily="18" charset="0"/>
              </a:rPr>
              <a:t>Quality Assurance Seminar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6757" y="1481138"/>
            <a:ext cx="6790486" cy="452596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ltLang="en-US" sz="4000" dirty="0" smtClean="0">
                <a:latin typeface="Times New Roman" pitchFamily="18" charset="0"/>
                <a:cs typeface="Times New Roman" pitchFamily="18" charset="0"/>
              </a:rPr>
              <a:t>Quality Assurance Seminar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6757" y="1481138"/>
            <a:ext cx="6790486" cy="452596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gn="just">
              <a:lnSpc>
                <a:spcPct val="200000"/>
              </a:lnSpc>
            </a:pPr>
            <a:r>
              <a:rPr lang="en-US" sz="2800" dirty="0">
                <a:latin typeface="Times New Roman" pitchFamily="18" charset="0"/>
                <a:ea typeface="Times New Roman"/>
                <a:cs typeface="Times New Roman" pitchFamily="18" charset="0"/>
              </a:rPr>
              <a:t>The QA awareness week was from </a:t>
            </a:r>
            <a:r>
              <a:rPr lang="en-US" sz="2800" dirty="0" smtClean="0">
                <a:latin typeface="Times New Roman" pitchFamily="18" charset="0"/>
                <a:ea typeface="Times New Roman"/>
                <a:cs typeface="Times New Roman" pitchFamily="18" charset="0"/>
              </a:rPr>
              <a:t>14</a:t>
            </a:r>
            <a:r>
              <a:rPr lang="en-US" sz="2800" baseline="30000" dirty="0" smtClean="0">
                <a:latin typeface="Times New Roman" pitchFamily="18" charset="0"/>
                <a:ea typeface="Times New Roman"/>
                <a:cs typeface="Times New Roman" pitchFamily="18" charset="0"/>
              </a:rPr>
              <a:t>th</a:t>
            </a:r>
            <a:r>
              <a:rPr lang="en-US" sz="2800" dirty="0" smtClean="0">
                <a:latin typeface="Times New Roman" pitchFamily="18" charset="0"/>
                <a:ea typeface="Times New Roman"/>
                <a:cs typeface="Times New Roman" pitchFamily="18" charset="0"/>
              </a:rPr>
              <a:t> April </a:t>
            </a:r>
            <a:r>
              <a:rPr lang="en-US" sz="2800" dirty="0">
                <a:latin typeface="Times New Roman" pitchFamily="18" charset="0"/>
                <a:ea typeface="Times New Roman"/>
                <a:cs typeface="Times New Roman" pitchFamily="18" charset="0"/>
              </a:rPr>
              <a:t>till </a:t>
            </a:r>
            <a:r>
              <a:rPr lang="en-US" sz="2800" dirty="0" smtClean="0">
                <a:latin typeface="Times New Roman" pitchFamily="18" charset="0"/>
                <a:ea typeface="Times New Roman"/>
                <a:cs typeface="Times New Roman" pitchFamily="18" charset="0"/>
              </a:rPr>
              <a:t>18</a:t>
            </a:r>
            <a:r>
              <a:rPr lang="en-US" sz="2800" baseline="30000" dirty="0" smtClean="0">
                <a:latin typeface="Times New Roman" pitchFamily="18" charset="0"/>
                <a:ea typeface="Times New Roman"/>
                <a:cs typeface="Times New Roman" pitchFamily="18" charset="0"/>
              </a:rPr>
              <a:t>th</a:t>
            </a:r>
            <a:r>
              <a:rPr lang="en-US" sz="2800" dirty="0" smtClean="0">
                <a:latin typeface="Times New Roman" pitchFamily="18" charset="0"/>
                <a:ea typeface="Times New Roman"/>
                <a:cs typeface="Times New Roman" pitchFamily="18" charset="0"/>
              </a:rPr>
              <a:t>  </a:t>
            </a:r>
            <a:r>
              <a:rPr lang="en-US" sz="2800" dirty="0">
                <a:latin typeface="Times New Roman" pitchFamily="18" charset="0"/>
                <a:ea typeface="Times New Roman"/>
                <a:cs typeface="Times New Roman" pitchFamily="18" charset="0"/>
              </a:rPr>
              <a:t>April, 2014 inclusive. The week ended with Quality Assurance seminar in which explained the role and various activities of QEC at UHS along with its role in the national and international ranking of the university.</a:t>
            </a:r>
          </a:p>
          <a:p>
            <a:endParaRPr lang="en-US" dirty="0"/>
          </a:p>
        </p:txBody>
      </p:sp>
      <p:sp>
        <p:nvSpPr>
          <p:cNvPr id="3" name="Title 2"/>
          <p:cNvSpPr>
            <a:spLocks noGrp="1"/>
          </p:cNvSpPr>
          <p:nvPr>
            <p:ph type="title"/>
          </p:nvPr>
        </p:nvSpPr>
        <p:spPr/>
        <p:txBody>
          <a:bodyPr/>
          <a:lstStyle/>
          <a:p>
            <a:pPr algn="ctr"/>
            <a:r>
              <a:rPr lang="en-US" altLang="en-US" sz="4000" dirty="0" smtClean="0">
                <a:latin typeface="Times New Roman" pitchFamily="18" charset="0"/>
                <a:cs typeface="Times New Roman" pitchFamily="18" charset="0"/>
              </a:rPr>
              <a:t>Quality Assurance Seminar</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pPr algn="ctr"/>
            <a:r>
              <a:rPr lang="en-US" altLang="en-US" sz="4000" dirty="0" smtClean="0">
                <a:latin typeface="Times New Roman" pitchFamily="18" charset="0"/>
                <a:cs typeface="Times New Roman" pitchFamily="18" charset="0"/>
              </a:rPr>
              <a:t>Quality Assurance Seminar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47800"/>
            <a:ext cx="8305800" cy="4648200"/>
          </a:xfrm>
          <a:prstGeom prst="rect">
            <a:avLst/>
          </a:prstGeom>
        </p:spPr>
      </p:pic>
    </p:spTree>
    <p:extLst>
      <p:ext uri="{BB962C8B-B14F-4D97-AF65-F5344CB8AC3E}">
        <p14:creationId xmlns:p14="http://schemas.microsoft.com/office/powerpoint/2010/main" val="584464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ltLang="en-US" sz="4000" dirty="0" smtClean="0">
                <a:latin typeface="Times New Roman" pitchFamily="18" charset="0"/>
                <a:cs typeface="Times New Roman" pitchFamily="18" charset="0"/>
              </a:rPr>
              <a:t>Quality Assurance Seminar</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762000" y="1481138"/>
            <a:ext cx="7543800" cy="4919662"/>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ltLang="en-US" sz="4000" dirty="0" smtClean="0">
                <a:latin typeface="Times New Roman" pitchFamily="18" charset="0"/>
                <a:cs typeface="Times New Roman" pitchFamily="18" charset="0"/>
              </a:rPr>
              <a:t>Quality Assurance Seminar</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33400" y="1481138"/>
            <a:ext cx="8077200" cy="4995862"/>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ltLang="en-US" sz="4000" dirty="0" smtClean="0">
                <a:latin typeface="Times New Roman" pitchFamily="18" charset="0"/>
                <a:cs typeface="Times New Roman" pitchFamily="18" charset="0"/>
              </a:rPr>
              <a:t>Quality Assurance Seminar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6757" y="1481138"/>
            <a:ext cx="6790486" cy="45259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620000" cy="838200"/>
          </a:xfrm>
        </p:spPr>
        <p:txBody>
          <a:bodyPr>
            <a:normAutofit/>
          </a:bodyPr>
          <a:lstStyle/>
          <a:p>
            <a:r>
              <a:rPr lang="en-US" sz="3600" dirty="0" smtClean="0">
                <a:latin typeface="Times New Roman" pitchFamily="18" charset="0"/>
                <a:cs typeface="Times New Roman" pitchFamily="18" charset="0"/>
              </a:rPr>
              <a:t>Team Members</a:t>
            </a:r>
            <a:endParaRPr lang="en-US" sz="3600" b="1"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Content Placeholder 3"/>
          <p:cNvGraphicFramePr>
            <a:graphicFrameLocks noGrp="1"/>
          </p:cNvGraphicFramePr>
          <p:nvPr>
            <p:ph idx="1"/>
            <p:extLst>
              <p:ext uri="{D42A27DB-BD31-4B8C-83A1-F6EECF244321}">
                <p14:modId xmlns:p14="http://schemas.microsoft.com/office/powerpoint/2010/main" val="1806220594"/>
              </p:ext>
            </p:extLst>
          </p:nvPr>
        </p:nvGraphicFramePr>
        <p:xfrm>
          <a:off x="457200" y="1481138"/>
          <a:ext cx="8229600" cy="4005264"/>
        </p:xfrm>
        <a:graphic>
          <a:graphicData uri="http://schemas.openxmlformats.org/drawingml/2006/table">
            <a:tbl>
              <a:tblPr firstRow="1" bandRow="1">
                <a:tableStyleId>{5C22544A-7EE6-4342-B048-85BDC9FD1C3A}</a:tableStyleId>
              </a:tblPr>
              <a:tblGrid>
                <a:gridCol w="3096285"/>
                <a:gridCol w="1792586"/>
                <a:gridCol w="1548143"/>
                <a:gridCol w="1792586"/>
              </a:tblGrid>
              <a:tr h="956368">
                <a:tc>
                  <a:txBody>
                    <a:bodyPr/>
                    <a:lstStyle/>
                    <a:p>
                      <a:pPr marL="0" marR="0" algn="ctr">
                        <a:spcBef>
                          <a:spcPts val="0"/>
                        </a:spcBef>
                        <a:spcAft>
                          <a:spcPts val="0"/>
                        </a:spcAft>
                        <a:tabLst>
                          <a:tab pos="-457200" algn="l"/>
                        </a:tabLst>
                      </a:pPr>
                      <a:r>
                        <a:rPr lang="en-US" sz="1600" dirty="0" smtClean="0">
                          <a:latin typeface="Times New Roman"/>
                          <a:ea typeface="Times New Roman"/>
                          <a:cs typeface="Times New Roman"/>
                        </a:rPr>
                        <a:t>Name</a:t>
                      </a:r>
                      <a:endParaRPr lang="en-US" sz="1600" dirty="0">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tabLst>
                          <a:tab pos="-457200" algn="l"/>
                        </a:tabLst>
                      </a:pPr>
                      <a:r>
                        <a:rPr lang="en-US" sz="1600" b="1" dirty="0">
                          <a:latin typeface="Times New Roman"/>
                          <a:ea typeface="Times New Roman"/>
                          <a:cs typeface="Times New Roman"/>
                        </a:rPr>
                        <a:t>Posts</a:t>
                      </a:r>
                      <a:endParaRPr lang="en-US" sz="1600" dirty="0">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tabLst>
                          <a:tab pos="-457200" algn="l"/>
                        </a:tabLst>
                      </a:pPr>
                      <a:r>
                        <a:rPr lang="en-US" sz="1600" b="1" dirty="0" smtClean="0">
                          <a:latin typeface="Times New Roman"/>
                          <a:ea typeface="Times New Roman"/>
                          <a:cs typeface="Times New Roman"/>
                        </a:rPr>
                        <a:t>Status</a:t>
                      </a:r>
                      <a:endParaRPr lang="en-US" sz="1600" dirty="0">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tabLst>
                          <a:tab pos="-457200" algn="l"/>
                        </a:tabLst>
                      </a:pPr>
                      <a:r>
                        <a:rPr lang="en-US" sz="1600" b="1" dirty="0">
                          <a:latin typeface="Times New Roman"/>
                          <a:ea typeface="Times New Roman"/>
                          <a:cs typeface="Times New Roman"/>
                        </a:rPr>
                        <a:t>Date of appointment</a:t>
                      </a:r>
                      <a:endParaRPr lang="en-US" sz="1600" dirty="0">
                        <a:latin typeface="Times New Roman"/>
                        <a:ea typeface="Times New Roman"/>
                        <a:cs typeface="Times New Roman"/>
                      </a:endParaRPr>
                    </a:p>
                  </a:txBody>
                  <a:tcPr marL="68580" marR="68580" marT="0" marB="0" anchor="ctr"/>
                </a:tc>
              </a:tr>
              <a:tr h="478184">
                <a:tc>
                  <a:txBody>
                    <a:bodyPr/>
                    <a:lstStyle/>
                    <a:p>
                      <a:pPr marL="0" marR="0" algn="l">
                        <a:lnSpc>
                          <a:spcPct val="150000"/>
                        </a:lnSpc>
                        <a:spcBef>
                          <a:spcPts val="0"/>
                        </a:spcBef>
                        <a:spcAft>
                          <a:spcPts val="0"/>
                        </a:spcAft>
                        <a:tabLst>
                          <a:tab pos="-457200" algn="l"/>
                        </a:tabLst>
                      </a:pPr>
                      <a:r>
                        <a:rPr kumimoji="0" lang="en-US" sz="1600" b="1" kern="1200" dirty="0" smtClean="0">
                          <a:solidFill>
                            <a:schemeClr val="dk1"/>
                          </a:solidFill>
                          <a:latin typeface="Times New Roman"/>
                          <a:ea typeface="Times New Roman"/>
                          <a:cs typeface="Times New Roman"/>
                        </a:rPr>
                        <a:t>Prof. Dr. Arif Rashid Khawaja </a:t>
                      </a:r>
                      <a:endParaRPr kumimoji="0" lang="en-US" sz="1600" b="1" kern="1200" dirty="0">
                        <a:solidFill>
                          <a:schemeClr val="dk1"/>
                        </a:solidFill>
                        <a:latin typeface="Times New Roman"/>
                        <a:ea typeface="Times New Roman"/>
                        <a:cs typeface="Times New Roman"/>
                      </a:endParaRPr>
                    </a:p>
                  </a:txBody>
                  <a:tcPr marL="68580" marR="68580" marT="0" marB="0"/>
                </a:tc>
                <a:tc>
                  <a:txBody>
                    <a:bodyPr/>
                    <a:lstStyle/>
                    <a:p>
                      <a:pPr marL="0" marR="0" algn="just">
                        <a:lnSpc>
                          <a:spcPct val="150000"/>
                        </a:lnSpc>
                        <a:spcBef>
                          <a:spcPts val="0"/>
                        </a:spcBef>
                        <a:spcAft>
                          <a:spcPts val="0"/>
                        </a:spcAft>
                        <a:tabLst>
                          <a:tab pos="-457200" algn="l"/>
                        </a:tabLst>
                      </a:pPr>
                      <a:r>
                        <a:rPr lang="en-US" sz="1400" b="1" dirty="0">
                          <a:latin typeface="Times New Roman"/>
                          <a:ea typeface="Times New Roman"/>
                          <a:cs typeface="Times New Roman"/>
                        </a:rPr>
                        <a:t>Director</a:t>
                      </a:r>
                      <a:endParaRPr lang="en-US" sz="1600" b="1"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200" b="1" dirty="0" smtClean="0">
                          <a:latin typeface="Times New Roman"/>
                          <a:ea typeface="Times New Roman"/>
                          <a:cs typeface="Times New Roman"/>
                        </a:rPr>
                        <a:t>Contract</a:t>
                      </a:r>
                      <a:endParaRPr lang="en-US" sz="1200"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400" b="1" dirty="0" smtClean="0">
                          <a:latin typeface="Times New Roman"/>
                          <a:ea typeface="Times New Roman"/>
                          <a:cs typeface="Times New Roman"/>
                        </a:rPr>
                        <a:t>6-Dec-2010</a:t>
                      </a:r>
                      <a:endParaRPr lang="en-US" sz="1400" b="1" dirty="0">
                        <a:latin typeface="Times New Roman"/>
                        <a:ea typeface="Times New Roman"/>
                        <a:cs typeface="Times New Roman"/>
                      </a:endParaRPr>
                    </a:p>
                  </a:txBody>
                  <a:tcPr marL="68580" marR="68580" marT="0" marB="0"/>
                </a:tc>
              </a:tr>
              <a:tr h="478184">
                <a:tc>
                  <a:txBody>
                    <a:bodyPr/>
                    <a:lstStyle/>
                    <a:p>
                      <a:pPr marL="0" marR="0" algn="just">
                        <a:lnSpc>
                          <a:spcPct val="150000"/>
                        </a:lnSpc>
                        <a:spcBef>
                          <a:spcPts val="0"/>
                        </a:spcBef>
                        <a:spcAft>
                          <a:spcPts val="0"/>
                        </a:spcAft>
                        <a:tabLst>
                          <a:tab pos="-457200" algn="l"/>
                        </a:tabLst>
                      </a:pPr>
                      <a:r>
                        <a:rPr kumimoji="0" lang="en-US" sz="1600" b="1" kern="1200" dirty="0" smtClean="0">
                          <a:solidFill>
                            <a:schemeClr val="dk1"/>
                          </a:solidFill>
                          <a:latin typeface="Times New Roman"/>
                          <a:ea typeface="Times New Roman"/>
                          <a:cs typeface="Times New Roman"/>
                        </a:rPr>
                        <a:t>Dr. Allah Rakha</a:t>
                      </a:r>
                    </a:p>
                  </a:txBody>
                  <a:tcPr marL="68580" marR="68580" marT="0" marB="0"/>
                </a:tc>
                <a:tc>
                  <a:txBody>
                    <a:bodyPr/>
                    <a:lstStyle/>
                    <a:p>
                      <a:pPr marL="0" marR="0" algn="just">
                        <a:lnSpc>
                          <a:spcPct val="150000"/>
                        </a:lnSpc>
                        <a:spcBef>
                          <a:spcPts val="0"/>
                        </a:spcBef>
                        <a:spcAft>
                          <a:spcPts val="0"/>
                        </a:spcAft>
                        <a:tabLst>
                          <a:tab pos="-457200" algn="l"/>
                        </a:tabLst>
                      </a:pPr>
                      <a:r>
                        <a:rPr lang="en-US" sz="1400" b="1" dirty="0">
                          <a:latin typeface="Times New Roman"/>
                          <a:ea typeface="Times New Roman"/>
                          <a:cs typeface="Times New Roman"/>
                        </a:rPr>
                        <a:t>Deputy Director</a:t>
                      </a:r>
                      <a:endParaRPr lang="en-US" sz="1600" b="1"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200" b="1" dirty="0" smtClean="0">
                          <a:latin typeface="Times New Roman"/>
                          <a:ea typeface="Times New Roman"/>
                          <a:cs typeface="Times New Roman"/>
                        </a:rPr>
                        <a:t>Additional Charge</a:t>
                      </a:r>
                      <a:endParaRPr lang="en-US" sz="1200"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400" b="1" dirty="0" smtClean="0">
                          <a:latin typeface="Times New Roman"/>
                          <a:ea typeface="Times New Roman"/>
                          <a:cs typeface="Times New Roman"/>
                        </a:rPr>
                        <a:t>26-Dec-2012</a:t>
                      </a:r>
                      <a:endParaRPr lang="en-US" sz="1400" b="1" dirty="0">
                        <a:latin typeface="Times New Roman"/>
                        <a:ea typeface="Times New Roman"/>
                        <a:cs typeface="Times New Roman"/>
                      </a:endParaRPr>
                    </a:p>
                  </a:txBody>
                  <a:tcPr marL="68580" marR="68580" marT="0" marB="0"/>
                </a:tc>
              </a:tr>
              <a:tr h="568080">
                <a:tc>
                  <a:txBody>
                    <a:bodyPr/>
                    <a:lstStyle/>
                    <a:p>
                      <a:pPr marL="0" marR="0">
                        <a:lnSpc>
                          <a:spcPct val="115000"/>
                        </a:lnSpc>
                        <a:spcBef>
                          <a:spcPts val="0"/>
                        </a:spcBef>
                        <a:spcAft>
                          <a:spcPts val="0"/>
                        </a:spcAft>
                      </a:pPr>
                      <a:r>
                        <a:rPr kumimoji="0" lang="en-US" sz="1600" b="1" kern="1200" dirty="0" smtClean="0">
                          <a:solidFill>
                            <a:schemeClr val="dk1"/>
                          </a:solidFill>
                          <a:latin typeface="Times New Roman"/>
                          <a:ea typeface="Times New Roman"/>
                          <a:cs typeface="Times New Roman"/>
                        </a:rPr>
                        <a:t>Waqas Latif</a:t>
                      </a:r>
                    </a:p>
                  </a:txBody>
                  <a:tcPr marL="68580" marR="68580" marT="0" marB="0" anchor="ctr"/>
                </a:tc>
                <a:tc>
                  <a:txBody>
                    <a:bodyPr/>
                    <a:lstStyle/>
                    <a:p>
                      <a:pPr marL="0" marR="0" algn="just">
                        <a:lnSpc>
                          <a:spcPct val="150000"/>
                        </a:lnSpc>
                        <a:spcBef>
                          <a:spcPts val="0"/>
                        </a:spcBef>
                        <a:spcAft>
                          <a:spcPts val="0"/>
                        </a:spcAft>
                        <a:tabLst>
                          <a:tab pos="-457200" algn="l"/>
                        </a:tabLst>
                      </a:pPr>
                      <a:r>
                        <a:rPr lang="en-US" sz="1400" b="1" dirty="0">
                          <a:latin typeface="Times New Roman"/>
                          <a:ea typeface="Times New Roman"/>
                          <a:cs typeface="Times New Roman"/>
                        </a:rPr>
                        <a:t>Data Analyst</a:t>
                      </a:r>
                      <a:endParaRPr lang="en-US" sz="1600" b="1"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200" b="1" dirty="0" smtClean="0">
                          <a:latin typeface="Times New Roman"/>
                          <a:ea typeface="Times New Roman"/>
                          <a:cs typeface="Times New Roman"/>
                        </a:rPr>
                        <a:t>Contract</a:t>
                      </a:r>
                      <a:endParaRPr lang="en-US" sz="1200"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400" b="1" dirty="0" smtClean="0">
                          <a:latin typeface="Times New Roman"/>
                          <a:ea typeface="Times New Roman"/>
                          <a:cs typeface="Times New Roman"/>
                        </a:rPr>
                        <a:t>13-Jul-20111</a:t>
                      </a:r>
                      <a:endParaRPr lang="en-US" sz="1400" b="1" dirty="0">
                        <a:latin typeface="Times New Roman"/>
                        <a:ea typeface="Times New Roman"/>
                        <a:cs typeface="Times New Roman"/>
                      </a:endParaRPr>
                    </a:p>
                  </a:txBody>
                  <a:tcPr marL="68580" marR="68580" marT="0" marB="0"/>
                </a:tc>
              </a:tr>
              <a:tr h="568080">
                <a:tc>
                  <a:txBody>
                    <a:bodyPr/>
                    <a:lstStyle/>
                    <a:p>
                      <a:pPr marL="0" marR="0">
                        <a:lnSpc>
                          <a:spcPct val="115000"/>
                        </a:lnSpc>
                        <a:spcBef>
                          <a:spcPts val="0"/>
                        </a:spcBef>
                        <a:spcAft>
                          <a:spcPts val="0"/>
                        </a:spcAft>
                      </a:pPr>
                      <a:r>
                        <a:rPr kumimoji="0" lang="en-US" sz="1600" b="1" kern="1200" dirty="0" smtClean="0">
                          <a:solidFill>
                            <a:schemeClr val="dk1"/>
                          </a:solidFill>
                          <a:latin typeface="Times New Roman"/>
                          <a:ea typeface="Times New Roman"/>
                          <a:cs typeface="Times New Roman"/>
                        </a:rPr>
                        <a:t>Noreen Aslam </a:t>
                      </a:r>
                    </a:p>
                  </a:txBody>
                  <a:tcPr marL="68580" marR="68580" marT="0" marB="0" anchor="ctr"/>
                </a:tc>
                <a:tc>
                  <a:txBody>
                    <a:bodyPr/>
                    <a:lstStyle/>
                    <a:p>
                      <a:pPr marL="0" marR="0" algn="just">
                        <a:lnSpc>
                          <a:spcPct val="150000"/>
                        </a:lnSpc>
                        <a:spcBef>
                          <a:spcPts val="0"/>
                        </a:spcBef>
                        <a:spcAft>
                          <a:spcPts val="0"/>
                        </a:spcAft>
                        <a:tabLst>
                          <a:tab pos="-457200" algn="l"/>
                        </a:tabLst>
                      </a:pPr>
                      <a:r>
                        <a:rPr lang="en-US" sz="1400" b="1" dirty="0">
                          <a:latin typeface="Times New Roman"/>
                          <a:ea typeface="Times New Roman"/>
                          <a:cs typeface="Times New Roman"/>
                        </a:rPr>
                        <a:t>Personal Assistant</a:t>
                      </a:r>
                      <a:endParaRPr lang="en-US" sz="1600" b="1"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200" b="1" dirty="0" smtClean="0">
                          <a:latin typeface="Times New Roman"/>
                          <a:ea typeface="Times New Roman"/>
                          <a:cs typeface="Times New Roman"/>
                        </a:rPr>
                        <a:t>Contract</a:t>
                      </a:r>
                      <a:endParaRPr lang="en-US" sz="1200"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400" b="1" dirty="0" smtClean="0">
                          <a:latin typeface="Times New Roman"/>
                          <a:ea typeface="Times New Roman"/>
                          <a:cs typeface="Times New Roman"/>
                        </a:rPr>
                        <a:t>9-Jul-2011</a:t>
                      </a:r>
                      <a:endParaRPr lang="en-US" sz="1400" b="1" dirty="0">
                        <a:latin typeface="Times New Roman"/>
                        <a:ea typeface="Times New Roman"/>
                        <a:cs typeface="Times New Roman"/>
                      </a:endParaRPr>
                    </a:p>
                  </a:txBody>
                  <a:tcPr marL="68580" marR="68580" marT="0" marB="0"/>
                </a:tc>
              </a:tr>
              <a:tr h="478184">
                <a:tc>
                  <a:txBody>
                    <a:bodyPr/>
                    <a:lstStyle/>
                    <a:p>
                      <a:pPr marL="0" marR="0" algn="ctr">
                        <a:lnSpc>
                          <a:spcPct val="150000"/>
                        </a:lnSpc>
                        <a:spcBef>
                          <a:spcPts val="0"/>
                        </a:spcBef>
                        <a:spcAft>
                          <a:spcPts val="0"/>
                        </a:spcAft>
                        <a:tabLst>
                          <a:tab pos="-457200" algn="l"/>
                        </a:tabLst>
                      </a:pPr>
                      <a:r>
                        <a:rPr lang="en-US" sz="1800" b="1" dirty="0" smtClean="0">
                          <a:latin typeface="Times New Roman"/>
                          <a:ea typeface="Times New Roman"/>
                          <a:cs typeface="Times New Roman"/>
                        </a:rPr>
                        <a:t>-</a:t>
                      </a:r>
                      <a:endParaRPr lang="en-US" sz="1800" b="1" dirty="0">
                        <a:latin typeface="Times New Roman"/>
                        <a:ea typeface="Times New Roman"/>
                        <a:cs typeface="Times New Roman"/>
                      </a:endParaRPr>
                    </a:p>
                  </a:txBody>
                  <a:tcPr marL="68580" marR="68580" marT="0" marB="0"/>
                </a:tc>
                <a:tc>
                  <a:txBody>
                    <a:bodyPr/>
                    <a:lstStyle/>
                    <a:p>
                      <a:pPr marL="0" marR="0" algn="just">
                        <a:lnSpc>
                          <a:spcPct val="150000"/>
                        </a:lnSpc>
                        <a:spcBef>
                          <a:spcPts val="0"/>
                        </a:spcBef>
                        <a:spcAft>
                          <a:spcPts val="0"/>
                        </a:spcAft>
                        <a:tabLst>
                          <a:tab pos="-457200" algn="l"/>
                        </a:tabLst>
                      </a:pPr>
                      <a:r>
                        <a:rPr lang="en-US" sz="1400" b="1" dirty="0">
                          <a:latin typeface="Times New Roman"/>
                          <a:ea typeface="Times New Roman"/>
                          <a:cs typeface="Times New Roman"/>
                        </a:rPr>
                        <a:t>NQ</a:t>
                      </a:r>
                      <a:endParaRPr lang="en-US" sz="1600" b="1"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200" dirty="0" smtClean="0">
                          <a:latin typeface="Times New Roman"/>
                          <a:ea typeface="Times New Roman"/>
                          <a:cs typeface="Times New Roman"/>
                        </a:rPr>
                        <a:t>-</a:t>
                      </a:r>
                      <a:endParaRPr lang="en-US" sz="1200"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400" dirty="0" smtClean="0">
                          <a:latin typeface="Times New Roman"/>
                          <a:ea typeface="Times New Roman"/>
                          <a:cs typeface="Times New Roman"/>
                        </a:rPr>
                        <a:t>-</a:t>
                      </a:r>
                      <a:endParaRPr lang="en-US" sz="1400" dirty="0">
                        <a:latin typeface="Times New Roman"/>
                        <a:ea typeface="Times New Roman"/>
                        <a:cs typeface="Times New Roman"/>
                      </a:endParaRPr>
                    </a:p>
                  </a:txBody>
                  <a:tcPr marL="68580" marR="68580" marT="0" marB="0"/>
                </a:tc>
              </a:tr>
              <a:tr h="478184">
                <a:tc>
                  <a:txBody>
                    <a:bodyPr/>
                    <a:lstStyle/>
                    <a:p>
                      <a:pPr marL="0" marR="0" algn="ctr">
                        <a:lnSpc>
                          <a:spcPct val="150000"/>
                        </a:lnSpc>
                        <a:spcBef>
                          <a:spcPts val="0"/>
                        </a:spcBef>
                        <a:spcAft>
                          <a:spcPts val="0"/>
                        </a:spcAft>
                        <a:tabLst>
                          <a:tab pos="-457200" algn="l"/>
                        </a:tabLst>
                      </a:pPr>
                      <a:r>
                        <a:rPr lang="en-US" sz="1800" b="1" dirty="0" smtClean="0">
                          <a:latin typeface="Times New Roman"/>
                          <a:ea typeface="Times New Roman"/>
                          <a:cs typeface="Times New Roman"/>
                        </a:rPr>
                        <a:t>-</a:t>
                      </a:r>
                      <a:endParaRPr lang="en-US" sz="1800" b="1" dirty="0">
                        <a:latin typeface="Times New Roman"/>
                        <a:ea typeface="Times New Roman"/>
                        <a:cs typeface="Times New Roman"/>
                      </a:endParaRPr>
                    </a:p>
                  </a:txBody>
                  <a:tcPr marL="68580" marR="68580" marT="0" marB="0"/>
                </a:tc>
                <a:tc>
                  <a:txBody>
                    <a:bodyPr/>
                    <a:lstStyle/>
                    <a:p>
                      <a:pPr marL="0" marR="0" algn="just">
                        <a:lnSpc>
                          <a:spcPct val="150000"/>
                        </a:lnSpc>
                        <a:spcBef>
                          <a:spcPts val="0"/>
                        </a:spcBef>
                        <a:spcAft>
                          <a:spcPts val="0"/>
                        </a:spcAft>
                        <a:tabLst>
                          <a:tab pos="-457200" algn="l"/>
                        </a:tabLst>
                      </a:pPr>
                      <a:r>
                        <a:rPr lang="en-US" sz="1400" b="1" dirty="0">
                          <a:latin typeface="Times New Roman"/>
                          <a:ea typeface="Times New Roman"/>
                          <a:cs typeface="Times New Roman"/>
                        </a:rPr>
                        <a:t>Additional Posts</a:t>
                      </a:r>
                      <a:endParaRPr lang="en-US" sz="1600" b="1"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200" dirty="0" smtClean="0">
                          <a:latin typeface="Times New Roman"/>
                          <a:ea typeface="Times New Roman"/>
                          <a:cs typeface="Times New Roman"/>
                        </a:rPr>
                        <a:t>-</a:t>
                      </a:r>
                      <a:endParaRPr lang="en-US" sz="1200" dirty="0">
                        <a:latin typeface="Times New Roman"/>
                        <a:ea typeface="Times New Roman"/>
                        <a:cs typeface="Times New Roman"/>
                      </a:endParaRPr>
                    </a:p>
                  </a:txBody>
                  <a:tcPr marL="68580" marR="68580" marT="0" marB="0"/>
                </a:tc>
                <a:tc>
                  <a:txBody>
                    <a:bodyPr/>
                    <a:lstStyle/>
                    <a:p>
                      <a:pPr marL="0" marR="0" algn="ctr">
                        <a:lnSpc>
                          <a:spcPct val="200000"/>
                        </a:lnSpc>
                        <a:spcBef>
                          <a:spcPts val="0"/>
                        </a:spcBef>
                        <a:spcAft>
                          <a:spcPts val="0"/>
                        </a:spcAft>
                        <a:tabLst>
                          <a:tab pos="-457200" algn="l"/>
                        </a:tabLst>
                      </a:pPr>
                      <a:r>
                        <a:rPr lang="en-US" sz="1400" dirty="0" smtClean="0">
                          <a:latin typeface="Times New Roman"/>
                          <a:ea typeface="Times New Roman"/>
                          <a:cs typeface="Times New Roman"/>
                        </a:rPr>
                        <a:t>-</a:t>
                      </a:r>
                      <a:endParaRPr lang="en-US" sz="1400" dirty="0">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050942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nSpc>
                <a:spcPct val="150000"/>
              </a:lnSpc>
            </a:pPr>
            <a:r>
              <a:rPr lang="en-US" sz="2800" dirty="0">
                <a:latin typeface="Times New Roman" pitchFamily="18" charset="0"/>
                <a:cs typeface="Times New Roman" pitchFamily="18" charset="0"/>
              </a:rPr>
              <a:t>Participation of VC in International Conference on Quality Assurance 2014 at Bangkok </a:t>
            </a:r>
          </a:p>
        </p:txBody>
      </p:sp>
      <p:sp>
        <p:nvSpPr>
          <p:cNvPr id="2" name="Content Placeholder 1"/>
          <p:cNvSpPr>
            <a:spLocks noGrp="1"/>
          </p:cNvSpPr>
          <p:nvPr>
            <p:ph idx="1"/>
          </p:nvPr>
        </p:nvSpPr>
        <p:spPr/>
        <p:txBody>
          <a:bodyPr>
            <a:normAutofit fontScale="92500" lnSpcReduction="10000"/>
          </a:bodyPr>
          <a:lstStyle/>
          <a:p>
            <a:pPr algn="just">
              <a:lnSpc>
                <a:spcPct val="150000"/>
              </a:lnSpc>
              <a:buNone/>
            </a:pPr>
            <a:r>
              <a:rPr lang="en-US" sz="2400" dirty="0" smtClean="0">
                <a:latin typeface="Times New Roman" panose="02020603050405020304" pitchFamily="18" charset="0"/>
                <a:cs typeface="Times New Roman" panose="02020603050405020304" pitchFamily="18" charset="0"/>
              </a:rPr>
              <a:t>	The </a:t>
            </a:r>
            <a:r>
              <a:rPr lang="en-US" sz="2400" dirty="0">
                <a:latin typeface="Times New Roman" panose="02020603050405020304" pitchFamily="18" charset="0"/>
                <a:cs typeface="Times New Roman" panose="02020603050405020304" pitchFamily="18" charset="0"/>
              </a:rPr>
              <a:t>Office for National Education Standards and Quality Assessment (ONESQA) based in Bangkok, Thailand, organized the </a:t>
            </a:r>
            <a:r>
              <a:rPr lang="en-US" sz="2400" b="1" dirty="0">
                <a:latin typeface="Times New Roman" panose="02020603050405020304" pitchFamily="18" charset="0"/>
                <a:cs typeface="Times New Roman" panose="02020603050405020304" pitchFamily="18" charset="0"/>
              </a:rPr>
              <a:t>International Conference on Quality Assurance 2014</a:t>
            </a:r>
            <a:r>
              <a:rPr lang="en-US" sz="2400" dirty="0">
                <a:latin typeface="Times New Roman" panose="02020603050405020304" pitchFamily="18" charset="0"/>
                <a:cs typeface="Times New Roman" panose="02020603050405020304" pitchFamily="18" charset="0"/>
              </a:rPr>
              <a:t> (ICQA2014) on the theme </a:t>
            </a:r>
            <a:r>
              <a:rPr lang="en-US" sz="2400" b="1" dirty="0">
                <a:latin typeface="Times New Roman" panose="02020603050405020304" pitchFamily="18" charset="0"/>
                <a:cs typeface="Times New Roman" panose="02020603050405020304" pitchFamily="18" charset="0"/>
              </a:rPr>
              <a:t>“Quality Assurance, Quality Building and Quality Culture” </a:t>
            </a:r>
            <a:r>
              <a:rPr lang="en-US" sz="2400" dirty="0">
                <a:latin typeface="Times New Roman" panose="02020603050405020304" pitchFamily="18" charset="0"/>
                <a:cs typeface="Times New Roman" panose="02020603050405020304" pitchFamily="18" charset="0"/>
              </a:rPr>
              <a:t>from December 8</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 10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2014 at the Bangkok International Trade and Exhibition Centre (BITEC), </a:t>
            </a:r>
            <a:r>
              <a:rPr lang="en-US" sz="2400" dirty="0" err="1">
                <a:latin typeface="Times New Roman" panose="02020603050405020304" pitchFamily="18" charset="0"/>
                <a:cs typeface="Times New Roman" panose="02020603050405020304" pitchFamily="18" charset="0"/>
              </a:rPr>
              <a:t>Bangna</a:t>
            </a:r>
            <a:r>
              <a:rPr lang="en-US" sz="2400" dirty="0">
                <a:latin typeface="Times New Roman" panose="02020603050405020304" pitchFamily="18" charset="0"/>
                <a:cs typeface="Times New Roman" panose="02020603050405020304" pitchFamily="18" charset="0"/>
              </a:rPr>
              <a:t>, Bangkok. </a:t>
            </a:r>
          </a:p>
          <a:p>
            <a:pPr algn="just">
              <a:lnSpc>
                <a:spcPct val="150000"/>
              </a:lnSpc>
            </a:pPr>
            <a:r>
              <a:rPr lang="en-US" sz="2400" dirty="0" smtClean="0">
                <a:latin typeface="Times New Roman" panose="02020603050405020304" pitchFamily="18" charset="0"/>
                <a:cs typeface="Times New Roman" panose="02020603050405020304" pitchFamily="18" charset="0"/>
              </a:rPr>
              <a:t>This conference </a:t>
            </a:r>
            <a:r>
              <a:rPr lang="en-US" sz="2400" dirty="0">
                <a:latin typeface="Times New Roman" panose="02020603050405020304" pitchFamily="18" charset="0"/>
                <a:cs typeface="Times New Roman" panose="02020603050405020304" pitchFamily="18" charset="0"/>
              </a:rPr>
              <a:t>was attended by the worthy Vice Chancellor of UHS. </a:t>
            </a:r>
          </a:p>
          <a:p>
            <a:endParaRPr lang="en-US" dirty="0"/>
          </a:p>
        </p:txBody>
      </p:sp>
    </p:spTree>
    <p:extLst>
      <p:ext uri="{BB962C8B-B14F-4D97-AF65-F5344CB8AC3E}">
        <p14:creationId xmlns:p14="http://schemas.microsoft.com/office/powerpoint/2010/main" val="2442814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nSpc>
                <a:spcPct val="150000"/>
              </a:lnSpc>
            </a:pPr>
            <a:r>
              <a:rPr lang="en-US" sz="2800" dirty="0">
                <a:latin typeface="Times New Roman" pitchFamily="18" charset="0"/>
                <a:cs typeface="Times New Roman" pitchFamily="18" charset="0"/>
              </a:rPr>
              <a:t>Participation of VC in International Conference on Quality Assurance 2014 at Bangkok </a:t>
            </a:r>
          </a:p>
        </p:txBody>
      </p:sp>
      <p:sp>
        <p:nvSpPr>
          <p:cNvPr id="2" name="Content Placeholder 1"/>
          <p:cNvSpPr>
            <a:spLocks noGrp="1"/>
          </p:cNvSpPr>
          <p:nvPr>
            <p:ph idx="1"/>
          </p:nvPr>
        </p:nvSpPr>
        <p:spPr>
          <a:xfrm>
            <a:off x="457200" y="1524000"/>
            <a:ext cx="8229600" cy="4483291"/>
          </a:xfrm>
        </p:spPr>
        <p:txBody>
          <a:bodyPr>
            <a:normAutofit/>
          </a:bodyPr>
          <a:lstStyle/>
          <a:p>
            <a:pPr algn="just">
              <a:lnSpc>
                <a:spcPct val="200000"/>
              </a:lnSpc>
            </a:pPr>
            <a:r>
              <a:rPr lang="en-US" sz="2400" dirty="0">
                <a:latin typeface="Times New Roman" panose="02020603050405020304" pitchFamily="18" charset="0"/>
                <a:cs typeface="Times New Roman" panose="02020603050405020304" pitchFamily="18" charset="0"/>
              </a:rPr>
              <a:t>The purposes of this conference were to share information on quality assurance practices, experiences, and achievement, and to bolster a mutual understanding and commitment to quality assurance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838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nSpc>
                <a:spcPct val="150000"/>
              </a:lnSpc>
            </a:pPr>
            <a:r>
              <a:rPr lang="en-US" sz="2800" dirty="0" smtClean="0">
                <a:latin typeface="Times New Roman" pitchFamily="18" charset="0"/>
                <a:cs typeface="Times New Roman" pitchFamily="18" charset="0"/>
              </a:rPr>
              <a:t>Online Survey for Teachers and Course Evaluation by Students</a:t>
            </a:r>
            <a:endParaRPr lang="en-US" sz="2800" dirty="0">
              <a:latin typeface="Times New Roman" pitchFamily="18" charset="0"/>
              <a:cs typeface="Times New Roman" pitchFamily="18" charset="0"/>
            </a:endParaRPr>
          </a:p>
        </p:txBody>
      </p:sp>
      <p:sp>
        <p:nvSpPr>
          <p:cNvPr id="2" name="Content Placeholder 1"/>
          <p:cNvSpPr>
            <a:spLocks noGrp="1"/>
          </p:cNvSpPr>
          <p:nvPr>
            <p:ph idx="1"/>
          </p:nvPr>
        </p:nvSpPr>
        <p:spPr/>
        <p:txBody>
          <a:bodyPr>
            <a:normAutofit/>
          </a:bodyPr>
          <a:lstStyle/>
          <a:p>
            <a:pPr algn="just">
              <a:lnSpc>
                <a:spcPct val="200000"/>
              </a:lnSpc>
              <a:spcBef>
                <a:spcPts val="0"/>
              </a:spcBef>
            </a:pP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Quality Enhancement Cell at University of Health Sciences </a:t>
            </a:r>
            <a:r>
              <a:rPr lang="en-US" sz="2400" dirty="0" smtClean="0">
                <a:latin typeface="Times New Roman" pitchFamily="18" charset="0"/>
                <a:cs typeface="Times New Roman" pitchFamily="18" charset="0"/>
              </a:rPr>
              <a:t>will arrange </a:t>
            </a:r>
            <a:r>
              <a:rPr lang="en-US" sz="2400" dirty="0">
                <a:latin typeface="Times New Roman" pitchFamily="18" charset="0"/>
                <a:cs typeface="Times New Roman" pitchFamily="18" charset="0"/>
              </a:rPr>
              <a:t>a </a:t>
            </a:r>
            <a:r>
              <a:rPr lang="en-US" sz="2400" dirty="0" smtClean="0">
                <a:latin typeface="Times New Roman" pitchFamily="18" charset="0"/>
                <a:cs typeface="Times New Roman" pitchFamily="18" charset="0"/>
              </a:rPr>
              <a:t>workshop </a:t>
            </a:r>
            <a:r>
              <a:rPr lang="en-US" sz="2400" dirty="0" smtClean="0">
                <a:latin typeface="Times New Roman"/>
                <a:ea typeface="Times New Roman"/>
              </a:rPr>
              <a:t>on  online filling </a:t>
            </a:r>
            <a:r>
              <a:rPr lang="en-US" sz="2400" dirty="0">
                <a:latin typeface="Times New Roman"/>
                <a:ea typeface="Times New Roman"/>
              </a:rPr>
              <a:t>of the proformas </a:t>
            </a:r>
            <a:r>
              <a:rPr lang="en-US" sz="2400" dirty="0" smtClean="0">
                <a:latin typeface="Times New Roman"/>
                <a:ea typeface="Times New Roman"/>
              </a:rPr>
              <a:t>and to </a:t>
            </a:r>
            <a:r>
              <a:rPr lang="en-US" sz="2400" dirty="0" smtClean="0">
                <a:latin typeface="Times New Roman" pitchFamily="18" charset="0"/>
                <a:cs typeface="Times New Roman" pitchFamily="18" charset="0"/>
              </a:rPr>
              <a:t>discuss each </a:t>
            </a:r>
            <a:r>
              <a:rPr lang="en-US" sz="2400" dirty="0">
                <a:latin typeface="Times New Roman" pitchFamily="18" charset="0"/>
                <a:cs typeface="Times New Roman" pitchFamily="18" charset="0"/>
              </a:rPr>
              <a:t>and every item in course and teacher evaluation proformas </a:t>
            </a:r>
            <a:r>
              <a:rPr lang="en-US" sz="2400" dirty="0" smtClean="0">
                <a:latin typeface="Times New Roman"/>
                <a:ea typeface="Times New Roman"/>
              </a:rPr>
              <a:t>by the end of this month</a:t>
            </a:r>
            <a:r>
              <a:rPr lang="en-US" sz="2400" dirty="0" smtClean="0">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14144963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949" t="11530" r="25282" b="10453"/>
          <a:stretch/>
        </p:blipFill>
        <p:spPr bwMode="auto">
          <a:xfrm>
            <a:off x="990600" y="0"/>
            <a:ext cx="7162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079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749" t="11207" r="25238" b="10129"/>
          <a:stretch/>
        </p:blipFill>
        <p:spPr bwMode="auto">
          <a:xfrm>
            <a:off x="457200" y="19222"/>
            <a:ext cx="8116614" cy="683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60422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6536" t="11207" r="27783" b="10129"/>
          <a:stretch/>
        </p:blipFill>
        <p:spPr bwMode="auto">
          <a:xfrm>
            <a:off x="1219200" y="0"/>
            <a:ext cx="70834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1586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44" t="13147" r="27663" b="10345"/>
          <a:stretch/>
        </p:blipFill>
        <p:spPr bwMode="auto">
          <a:xfrm>
            <a:off x="961696" y="2628"/>
            <a:ext cx="7267903" cy="68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5556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0.gstatic.com/images?q=tbn:ANd9GcS4MBM29ZFKTsq82v5PhowXy8EXQdcycsMaKFK0L6gEaN3-42wA"/>
          <p:cNvPicPr>
            <a:picLocks noChangeAspect="1" noChangeArrowheads="1"/>
          </p:cNvPicPr>
          <p:nvPr/>
        </p:nvPicPr>
        <p:blipFill>
          <a:blip r:embed="rId2" cstate="print"/>
          <a:srcRect/>
          <a:stretch>
            <a:fillRect/>
          </a:stretch>
        </p:blipFill>
        <p:spPr bwMode="auto">
          <a:xfrm>
            <a:off x="2133600" y="1981200"/>
            <a:ext cx="4724400" cy="3886200"/>
          </a:xfrm>
          <a:prstGeom prst="rect">
            <a:avLst/>
          </a:prstGeom>
          <a:noFill/>
        </p:spPr>
      </p:pic>
      <p:pic>
        <p:nvPicPr>
          <p:cNvPr id="4"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noChangeArrowheads="1"/>
          </p:cNvPicPr>
          <p:nvPr/>
        </p:nvPicPr>
        <p:blipFill>
          <a:blip r:embed="rId4"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620000" cy="838200"/>
          </a:xfrm>
        </p:spPr>
        <p:txBody>
          <a:bodyPr>
            <a:normAutofit/>
          </a:bodyPr>
          <a:lstStyle/>
          <a:p>
            <a:r>
              <a:rPr lang="en-US" sz="3600" b="1" dirty="0" smtClean="0">
                <a:latin typeface="Times New Roman" pitchFamily="18" charset="0"/>
                <a:cs typeface="Times New Roman" pitchFamily="18" charset="0"/>
              </a:rPr>
              <a:t>Introduction:</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990600"/>
            <a:ext cx="8610600" cy="5715000"/>
          </a:xfrm>
        </p:spPr>
        <p:txBody>
          <a:bodyPr>
            <a:normAutofit fontScale="25000" lnSpcReduction="20000"/>
          </a:bodyPr>
          <a:lstStyle/>
          <a:p>
            <a:pPr algn="just">
              <a:lnSpc>
                <a:spcPct val="170000"/>
              </a:lnSpc>
              <a:spcBef>
                <a:spcPts val="0"/>
              </a:spcBef>
              <a:buNone/>
            </a:pPr>
            <a:r>
              <a:rPr lang="en-US" dirty="0" smtClean="0"/>
              <a:t>	</a:t>
            </a:r>
            <a:r>
              <a:rPr lang="en-US" sz="8800" dirty="0" smtClean="0">
                <a:latin typeface="Times New Roman" pitchFamily="18" charset="0"/>
                <a:cs typeface="Times New Roman" pitchFamily="18" charset="0"/>
              </a:rPr>
              <a:t>The Quality Enhancement Cell was established on 6</a:t>
            </a:r>
            <a:r>
              <a:rPr lang="en-US" sz="8800" baseline="30000" dirty="0" smtClean="0">
                <a:latin typeface="Times New Roman" pitchFamily="18" charset="0"/>
                <a:cs typeface="Times New Roman" pitchFamily="18" charset="0"/>
              </a:rPr>
              <a:t>th</a:t>
            </a:r>
            <a:r>
              <a:rPr lang="en-US" sz="8800" dirty="0" smtClean="0">
                <a:latin typeface="Times New Roman" pitchFamily="18" charset="0"/>
                <a:cs typeface="Times New Roman" pitchFamily="18" charset="0"/>
              </a:rPr>
              <a:t>, December, 2010 on the directive of the Vice Chancellor, UHS, Lahore.</a:t>
            </a:r>
            <a:br>
              <a:rPr lang="en-US" sz="8800" dirty="0" smtClean="0">
                <a:latin typeface="Times New Roman" pitchFamily="18" charset="0"/>
                <a:cs typeface="Times New Roman" pitchFamily="18" charset="0"/>
              </a:rPr>
            </a:br>
            <a:r>
              <a:rPr lang="en-US" sz="8800" dirty="0" smtClean="0">
                <a:latin typeface="Times New Roman" pitchFamily="18" charset="0"/>
                <a:cs typeface="Times New Roman" pitchFamily="18" charset="0"/>
              </a:rPr>
              <a:t>University of Health Sciences, has always endeavored to maintain high Quality in all the departments, both academic as well as administrative. Quality assurance is a process-driven approach with specific steps to help define and attain goals. This process considers design, development, production, and service. The goal is to ensure that excellence is inherent in every component of the process. Quality assurance also helps determine whether the steps used to provide the product or service are appropriate for the time and conditions. </a:t>
            </a:r>
            <a:endParaRPr lang="en-US" sz="8800"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11374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normAutofit/>
          </a:bodyPr>
          <a:lstStyle/>
          <a:p>
            <a:r>
              <a:rPr lang="en-US" sz="3600" b="1" dirty="0" smtClean="0">
                <a:latin typeface="Times New Roman" pitchFamily="18" charset="0"/>
                <a:cs typeface="Times New Roman" pitchFamily="18" charset="0"/>
              </a:rPr>
              <a:t>Vision &amp; Mission Statement</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447800"/>
            <a:ext cx="8610600" cy="4632325"/>
          </a:xfrm>
        </p:spPr>
        <p:txBody>
          <a:bodyPr>
            <a:normAutofit fontScale="92500"/>
          </a:bodyPr>
          <a:lstStyle/>
          <a:p>
            <a:pPr algn="just">
              <a:lnSpc>
                <a:spcPct val="150000"/>
              </a:lnSpc>
              <a:spcBef>
                <a:spcPts val="0"/>
              </a:spcBef>
              <a:buNone/>
            </a:pPr>
            <a:r>
              <a:rPr lang="en-US" b="1" dirty="0" smtClean="0"/>
              <a:t>	</a:t>
            </a:r>
            <a:r>
              <a:rPr lang="en-US" sz="2600" b="1" dirty="0" smtClean="0">
                <a:latin typeface="Times New Roman" pitchFamily="18" charset="0"/>
                <a:cs typeface="Times New Roman" pitchFamily="18" charset="0"/>
              </a:rPr>
              <a:t>Vision</a:t>
            </a:r>
          </a:p>
          <a:p>
            <a:pPr algn="just">
              <a:lnSpc>
                <a:spcPct val="150000"/>
              </a:lnSpc>
              <a:spcBef>
                <a:spcPts val="0"/>
              </a:spcBef>
              <a:buNone/>
            </a:pPr>
            <a:r>
              <a:rPr lang="en-US" sz="2600" dirty="0" smtClean="0">
                <a:latin typeface="Times New Roman" pitchFamily="18" charset="0"/>
                <a:cs typeface="Times New Roman" pitchFamily="18" charset="0"/>
              </a:rPr>
              <a:t>	"Developing a viable and sustainable mechanism of quality assurance in higher learning at UHS to meet the rising challenges of transforming the country into a knowledge economy"</a:t>
            </a:r>
          </a:p>
          <a:p>
            <a:pPr algn="just">
              <a:lnSpc>
                <a:spcPct val="150000"/>
              </a:lnSpc>
              <a:spcBef>
                <a:spcPts val="0"/>
              </a:spcBef>
              <a:buNone/>
            </a:pPr>
            <a:r>
              <a:rPr lang="en-US" sz="2600" b="1" dirty="0" smtClean="0">
                <a:latin typeface="Times New Roman" pitchFamily="18" charset="0"/>
                <a:cs typeface="Times New Roman" pitchFamily="18" charset="0"/>
              </a:rPr>
              <a:t>	Mission</a:t>
            </a:r>
          </a:p>
          <a:p>
            <a:pPr algn="just">
              <a:lnSpc>
                <a:spcPct val="150000"/>
              </a:lnSpc>
              <a:spcBef>
                <a:spcPts val="0"/>
              </a:spcBef>
              <a:buNone/>
            </a:pPr>
            <a:r>
              <a:rPr lang="en-US" sz="2600" dirty="0" smtClean="0">
                <a:latin typeface="Times New Roman" pitchFamily="18" charset="0"/>
                <a:cs typeface="Times New Roman" pitchFamily="18" charset="0"/>
              </a:rPr>
              <a:t>	 "To integrate the concept of quality assurance at UHS in higher learning with compatibility through capacity building"</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067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81329"/>
            <a:ext cx="8229600" cy="957072"/>
          </a:xfrm>
        </p:spPr>
        <p:txBody>
          <a:bodyPr>
            <a:normAutofit/>
          </a:bodyPr>
          <a:lstStyle/>
          <a:p>
            <a:pPr algn="just">
              <a:buNone/>
            </a:pPr>
            <a:r>
              <a:rPr lang="en-US" sz="2800"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The following </a:t>
            </a:r>
            <a:r>
              <a:rPr lang="en-US" sz="2200" b="1" dirty="0" smtClean="0">
                <a:latin typeface="Times New Roman" pitchFamily="18" charset="0"/>
                <a:cs typeface="Times New Roman" pitchFamily="18" charset="0"/>
              </a:rPr>
              <a:t>M.Phil. programs </a:t>
            </a:r>
            <a:r>
              <a:rPr lang="en-US" sz="2200" dirty="0" smtClean="0">
                <a:latin typeface="Times New Roman" pitchFamily="18" charset="0"/>
                <a:cs typeface="Times New Roman" pitchFamily="18" charset="0"/>
              </a:rPr>
              <a:t>are running at UHS at postgraduate level:  </a:t>
            </a:r>
            <a:endParaRPr lang="en-US" sz="2200" dirty="0" smtClean="0"/>
          </a:p>
          <a:p>
            <a:pPr algn="just"/>
            <a:endParaRPr lang="en-US" dirty="0"/>
          </a:p>
        </p:txBody>
      </p:sp>
      <p:sp>
        <p:nvSpPr>
          <p:cNvPr id="2" name="Title 1"/>
          <p:cNvSpPr>
            <a:spLocks noGrp="1"/>
          </p:cNvSpPr>
          <p:nvPr>
            <p:ph type="title"/>
          </p:nvPr>
        </p:nvSpPr>
        <p:spPr>
          <a:xfrm>
            <a:off x="1066800" y="274638"/>
            <a:ext cx="7620000" cy="1143000"/>
          </a:xfrm>
        </p:spPr>
        <p:txBody>
          <a:bodyPr>
            <a:normAutofit/>
          </a:bodyPr>
          <a:lstStyle/>
          <a:p>
            <a:r>
              <a:rPr lang="en-US" sz="3600" b="1" dirty="0" smtClean="0">
                <a:latin typeface="Times New Roman" pitchFamily="18" charset="0"/>
                <a:cs typeface="Times New Roman" pitchFamily="18" charset="0"/>
              </a:rPr>
              <a:t>Running Program </a:t>
            </a:r>
            <a:endParaRPr lang="en-US" sz="3600" b="1"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81000" y="2362200"/>
            <a:ext cx="8534400" cy="4708981"/>
          </a:xfrm>
          <a:prstGeom prst="rect">
            <a:avLst/>
          </a:prstGeom>
          <a:noFill/>
        </p:spPr>
        <p:txBody>
          <a:bodyPr wrap="square" numCol="2" rtlCol="0">
            <a:spAutoFit/>
          </a:bodyPr>
          <a:lstStyle/>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Anatomy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Behavioral Sciences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Biochemistry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Chemical Pathology</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Forensic Sciences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Haematology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Human Genetics &amp; Molecular Biology</a:t>
            </a:r>
          </a:p>
          <a:p>
            <a:pPr marL="514350" indent="-514350">
              <a:lnSpc>
                <a:spcPct val="150000"/>
              </a:lnSpc>
              <a:buClr>
                <a:srgbClr val="00B0F0"/>
              </a:buClr>
              <a:buFont typeface="+mj-lt"/>
              <a:buAutoNum type="arabicPeriod"/>
            </a:pPr>
            <a:endParaRPr lang="en-US" sz="2000" dirty="0">
              <a:latin typeface="Times New Roman" pitchFamily="18" charset="0"/>
              <a:cs typeface="Times New Roman" pitchFamily="18" charset="0"/>
            </a:endParaRPr>
          </a:p>
          <a:p>
            <a:pPr marL="514350" indent="-514350">
              <a:lnSpc>
                <a:spcPct val="150000"/>
              </a:lnSpc>
              <a:buClr>
                <a:srgbClr val="00B0F0"/>
              </a:buClr>
              <a:buFont typeface="+mj-lt"/>
              <a:buAutoNum type="arabicPeriod"/>
            </a:pPr>
            <a:endParaRPr lang="en-US" sz="2000" dirty="0" smtClean="0">
              <a:latin typeface="Times New Roman" pitchFamily="18" charset="0"/>
              <a:cs typeface="Times New Roman" pitchFamily="18" charset="0"/>
            </a:endParaRP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Immunology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Microbiology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Morbid Anatomy &amp; Histopathology</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Medical Laboratory Sciences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Pharmacology </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Physiology &amp; Cell Biology</a:t>
            </a:r>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Transitional Doctor of Physiotherapy (T-DPT) </a:t>
            </a:r>
          </a:p>
          <a:p>
            <a:pPr marL="514350" indent="-514350">
              <a:lnSpc>
                <a:spcPct val="150000"/>
              </a:lnSpc>
              <a:buClr>
                <a:srgbClr val="00B0F0"/>
              </a:buClr>
              <a:buFont typeface="+mj-lt"/>
              <a:buAutoNum type="arabicPeriod"/>
            </a:pP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81329"/>
            <a:ext cx="8229600" cy="957072"/>
          </a:xfrm>
        </p:spPr>
        <p:txBody>
          <a:bodyPr>
            <a:normAutofit/>
          </a:bodyPr>
          <a:lstStyle/>
          <a:p>
            <a:pPr algn="just">
              <a:buNone/>
            </a:pPr>
            <a:r>
              <a:rPr lang="en-US" sz="2200" dirty="0" smtClean="0">
                <a:latin typeface="Times New Roman" pitchFamily="18" charset="0"/>
                <a:cs typeface="Times New Roman" pitchFamily="18" charset="0"/>
              </a:rPr>
              <a:t>	The following </a:t>
            </a:r>
            <a:r>
              <a:rPr lang="en-US" sz="2200" b="1" dirty="0" smtClean="0">
                <a:latin typeface="Times New Roman" pitchFamily="18" charset="0"/>
                <a:cs typeface="Times New Roman" pitchFamily="18" charset="0"/>
              </a:rPr>
              <a:t>Ph.D. programs </a:t>
            </a:r>
            <a:r>
              <a:rPr lang="en-US" sz="2200" dirty="0" smtClean="0">
                <a:latin typeface="Times New Roman" pitchFamily="18" charset="0"/>
                <a:cs typeface="Times New Roman" pitchFamily="18" charset="0"/>
              </a:rPr>
              <a:t>are running at UHS at postgraduate level: </a:t>
            </a:r>
            <a:endParaRPr lang="en-US" sz="2200" dirty="0" smtClean="0"/>
          </a:p>
          <a:p>
            <a:pPr algn="just"/>
            <a:endParaRPr lang="en-US" dirty="0"/>
          </a:p>
        </p:txBody>
      </p:sp>
      <p:sp>
        <p:nvSpPr>
          <p:cNvPr id="2" name="Title 1"/>
          <p:cNvSpPr>
            <a:spLocks noGrp="1"/>
          </p:cNvSpPr>
          <p:nvPr>
            <p:ph type="title"/>
          </p:nvPr>
        </p:nvSpPr>
        <p:spPr>
          <a:xfrm>
            <a:off x="1066800" y="274638"/>
            <a:ext cx="7620000" cy="1143000"/>
          </a:xfrm>
        </p:spPr>
        <p:txBody>
          <a:bodyPr>
            <a:normAutofit/>
          </a:bodyPr>
          <a:lstStyle/>
          <a:p>
            <a:r>
              <a:rPr lang="en-US" sz="3600" b="1" dirty="0" smtClean="0">
                <a:latin typeface="Times New Roman" pitchFamily="18" charset="0"/>
                <a:cs typeface="Times New Roman" pitchFamily="18" charset="0"/>
              </a:rPr>
              <a:t>Running Program </a:t>
            </a:r>
            <a:endParaRPr lang="en-US" sz="3600" b="1"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457200" y="2514600"/>
            <a:ext cx="8229600" cy="3108543"/>
          </a:xfrm>
          <a:prstGeom prst="rect">
            <a:avLst/>
          </a:prstGeom>
          <a:noFill/>
        </p:spPr>
        <p:txBody>
          <a:bodyPr wrap="square" numCol="2" rtlCol="0">
            <a:spAutoFit/>
          </a:bodyPr>
          <a:lstStyle/>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Anatomy  </a:t>
            </a:r>
          </a:p>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Biochemistry  </a:t>
            </a:r>
          </a:p>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Human Genetics</a:t>
            </a:r>
          </a:p>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Microbiology </a:t>
            </a:r>
          </a:p>
          <a:p>
            <a:pPr marL="514350" indent="-514350">
              <a:lnSpc>
                <a:spcPct val="200000"/>
              </a:lnSpc>
              <a:buClr>
                <a:srgbClr val="00B0F0"/>
              </a:buClr>
              <a:buFont typeface="+mj-lt"/>
              <a:buAutoNum type="arabicPeriod"/>
            </a:pPr>
            <a:r>
              <a:rPr lang="en-US" dirty="0" smtClean="0">
                <a:latin typeface="Times New Roman" pitchFamily="18" charset="0"/>
                <a:cs typeface="Times New Roman" pitchFamily="18" charset="0"/>
              </a:rPr>
              <a:t>Morbid Anatomy &amp; Histopathology </a:t>
            </a:r>
          </a:p>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Oral Pathology  </a:t>
            </a:r>
          </a:p>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Pharmacology </a:t>
            </a:r>
          </a:p>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Physiology</a:t>
            </a:r>
          </a:p>
          <a:p>
            <a:pPr marL="514350" indent="-514350">
              <a:lnSpc>
                <a:spcPct val="200000"/>
              </a:lnSpc>
              <a:buClr>
                <a:srgbClr val="00B0F0"/>
              </a:buClr>
              <a:buFont typeface="+mj-lt"/>
              <a:buAutoNum type="arabicPeriod"/>
            </a:pPr>
            <a:r>
              <a:rPr lang="en-US" sz="2000" dirty="0" smtClean="0">
                <a:latin typeface="Times New Roman" pitchFamily="18" charset="0"/>
                <a:cs typeface="Times New Roman" pitchFamily="18" charset="0"/>
              </a:rPr>
              <a:t>Cellular and Molecular Biology </a:t>
            </a:r>
            <a:endParaRPr lang="en-US" sz="1600" dirty="0"/>
          </a:p>
          <a:p>
            <a:pPr marL="514350" indent="-514350">
              <a:lnSpc>
                <a:spcPct val="150000"/>
              </a:lnSpc>
              <a:buClr>
                <a:srgbClr val="00B0F0"/>
              </a:buClr>
              <a:buFont typeface="+mj-lt"/>
              <a:buAutoNum type="arabicPeriod"/>
            </a:pPr>
            <a:r>
              <a:rPr lang="en-US" sz="2000" dirty="0" smtClean="0">
                <a:latin typeface="Times New Roman" pitchFamily="18" charset="0"/>
                <a:cs typeface="Times New Roman" pitchFamily="18" charset="0"/>
              </a:rPr>
              <a:t>Forensic Sciences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81329"/>
            <a:ext cx="8229600" cy="957072"/>
          </a:xfrm>
        </p:spPr>
        <p:txBody>
          <a:bodyPr>
            <a:normAutofit/>
          </a:bodyPr>
          <a:lstStyle/>
          <a:p>
            <a:pPr algn="just">
              <a:buNone/>
            </a:pPr>
            <a:r>
              <a:rPr lang="en-US" sz="2200" dirty="0" smtClean="0">
                <a:latin typeface="Times New Roman" pitchFamily="18" charset="0"/>
                <a:cs typeface="Times New Roman" pitchFamily="18" charset="0"/>
              </a:rPr>
              <a:t>	The following </a:t>
            </a:r>
            <a:r>
              <a:rPr lang="en-US" sz="2200" b="1" dirty="0" smtClean="0">
                <a:latin typeface="Times New Roman" pitchFamily="18" charset="0"/>
                <a:cs typeface="Times New Roman" pitchFamily="18" charset="0"/>
              </a:rPr>
              <a:t>Master programs </a:t>
            </a:r>
            <a:r>
              <a:rPr lang="en-US" sz="2200" dirty="0" smtClean="0">
                <a:latin typeface="Times New Roman" pitchFamily="18" charset="0"/>
                <a:cs typeface="Times New Roman" pitchFamily="18" charset="0"/>
              </a:rPr>
              <a:t>are running at UHS at postgraduate level. </a:t>
            </a:r>
            <a:endParaRPr lang="en-US" sz="2200" dirty="0" smtClean="0"/>
          </a:p>
          <a:p>
            <a:pPr algn="just"/>
            <a:endParaRPr lang="en-US" dirty="0"/>
          </a:p>
        </p:txBody>
      </p:sp>
      <p:sp>
        <p:nvSpPr>
          <p:cNvPr id="2" name="Title 1"/>
          <p:cNvSpPr>
            <a:spLocks noGrp="1"/>
          </p:cNvSpPr>
          <p:nvPr>
            <p:ph type="title"/>
          </p:nvPr>
        </p:nvSpPr>
        <p:spPr>
          <a:xfrm>
            <a:off x="1066800" y="274638"/>
            <a:ext cx="7620000" cy="1143000"/>
          </a:xfrm>
        </p:spPr>
        <p:txBody>
          <a:bodyPr>
            <a:normAutofit/>
          </a:bodyPr>
          <a:lstStyle/>
          <a:p>
            <a:r>
              <a:rPr lang="en-US" sz="3600" b="1" dirty="0" smtClean="0">
                <a:latin typeface="Times New Roman" pitchFamily="18" charset="0"/>
                <a:cs typeface="Times New Roman" pitchFamily="18" charset="0"/>
              </a:rPr>
              <a:t>Running Program </a:t>
            </a:r>
            <a:endParaRPr lang="en-US" sz="3600" b="1"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8133588" y="0"/>
            <a:ext cx="1010412" cy="101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D:\QEC\QEC logo.jpg"/>
          <p:cNvPicPr>
            <a:picLocks noChangeAspect="1" noChangeArrowheads="1"/>
          </p:cNvPicPr>
          <p:nvPr/>
        </p:nvPicPr>
        <p:blipFill>
          <a:blip r:embed="rId3" cstate="print"/>
          <a:srcRect/>
          <a:stretch>
            <a:fillRect/>
          </a:stretch>
        </p:blipFill>
        <p:spPr bwMode="auto">
          <a:xfrm>
            <a:off x="0" y="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962400" y="6400800"/>
            <a:ext cx="2286000" cy="369332"/>
          </a:xfrm>
          <a:prstGeom prst="rect">
            <a:avLst/>
          </a:prstGeom>
          <a:noFill/>
        </p:spPr>
        <p:txBody>
          <a:bodyPr wrap="square" rtlCol="0">
            <a:spAutoFit/>
          </a:bodyPr>
          <a:lstStyle/>
          <a:p>
            <a:endParaRPr lang="en-US" dirty="0"/>
          </a:p>
        </p:txBody>
      </p:sp>
      <p:sp>
        <p:nvSpPr>
          <p:cNvPr id="9" name="TextBox 8"/>
          <p:cNvSpPr txBox="1"/>
          <p:nvPr/>
        </p:nvSpPr>
        <p:spPr>
          <a:xfrm>
            <a:off x="685800" y="2514600"/>
            <a:ext cx="8001000" cy="1938992"/>
          </a:xfrm>
          <a:prstGeom prst="rect">
            <a:avLst/>
          </a:prstGeom>
          <a:noFill/>
        </p:spPr>
        <p:txBody>
          <a:bodyPr wrap="square" numCol="1" rtlCol="0">
            <a:spAutoFit/>
          </a:bodyPr>
          <a:lstStyle/>
          <a:p>
            <a:pPr marL="457200" indent="-457200">
              <a:lnSpc>
                <a:spcPct val="200000"/>
              </a:lnSpc>
              <a:buClr>
                <a:schemeClr val="accent1"/>
              </a:buClr>
              <a:buFont typeface="+mj-lt"/>
              <a:buAutoNum type="arabicPeriod"/>
            </a:pPr>
            <a:r>
              <a:rPr lang="en-US" sz="2000" dirty="0" smtClean="0">
                <a:latin typeface="Times New Roman" pitchFamily="18" charset="0"/>
                <a:cs typeface="Times New Roman" pitchFamily="18" charset="0"/>
              </a:rPr>
              <a:t>Nursing </a:t>
            </a:r>
          </a:p>
          <a:p>
            <a:pPr marL="457200" indent="-457200">
              <a:lnSpc>
                <a:spcPct val="200000"/>
              </a:lnSpc>
              <a:buClr>
                <a:schemeClr val="accent1"/>
              </a:buClr>
              <a:buFont typeface="+mj-lt"/>
              <a:buAutoNum type="arabicPeriod"/>
            </a:pPr>
            <a:r>
              <a:rPr lang="en-US" sz="2000" dirty="0" smtClean="0">
                <a:latin typeface="Times New Roman" pitchFamily="18" charset="0"/>
                <a:cs typeface="Times New Roman" pitchFamily="18" charset="0"/>
              </a:rPr>
              <a:t>Masters in Health Professional Education (MHPE)</a:t>
            </a:r>
          </a:p>
          <a:p>
            <a:pPr marL="457200" indent="-457200">
              <a:lnSpc>
                <a:spcPct val="200000"/>
              </a:lnSpc>
              <a:buClr>
                <a:schemeClr val="accent1"/>
              </a:buClr>
              <a:buFont typeface="+mj-lt"/>
              <a:buAutoNum type="arabicPeriod"/>
            </a:pPr>
            <a:r>
              <a:rPr lang="en-US" sz="2000" dirty="0" smtClean="0">
                <a:latin typeface="Times New Roman" pitchFamily="18" charset="0"/>
                <a:cs typeface="Times New Roman" pitchFamily="18" charset="0"/>
              </a:rPr>
              <a:t>Masters in Family Medicine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2014</TotalTime>
  <Words>607</Words>
  <Application>Microsoft Office PowerPoint</Application>
  <PresentationFormat>On-screen Show (4:3)</PresentationFormat>
  <Paragraphs>152</Paragraphs>
  <Slides>47</Slides>
  <Notes>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Concourse</vt:lpstr>
      <vt:lpstr>PowerPoint Presentation</vt:lpstr>
      <vt:lpstr>   8th Meeting of Quality Enhancement Cells (Phase-III)   </vt:lpstr>
      <vt:lpstr>Agenda of 8th Meeting of Phase III QECs</vt:lpstr>
      <vt:lpstr>Team Members</vt:lpstr>
      <vt:lpstr>Introduction:</vt:lpstr>
      <vt:lpstr>Vision &amp; Mission Statement</vt:lpstr>
      <vt:lpstr>Running Program </vt:lpstr>
      <vt:lpstr>Running Program </vt:lpstr>
      <vt:lpstr>Running Program </vt:lpstr>
      <vt:lpstr>Self Assessment Exercise (SAE)</vt:lpstr>
      <vt:lpstr>Self Assessment Exercise (SAE):  In process</vt:lpstr>
      <vt:lpstr>  Corrective Actions Taken and Current Status in View of Implementation Plans of Fifteen Programs</vt:lpstr>
      <vt:lpstr>M.Sc. MLT</vt:lpstr>
      <vt:lpstr>M. Phil Anatomy</vt:lpstr>
      <vt:lpstr>M. Phil Biochemistry </vt:lpstr>
      <vt:lpstr>M. Phil Haematology </vt:lpstr>
      <vt:lpstr>M. Phil  Human Genetics &amp; Molecular Biology </vt:lpstr>
      <vt:lpstr>M. Phil Immunology</vt:lpstr>
      <vt:lpstr>M. Phil Microbiology</vt:lpstr>
      <vt:lpstr>M. Phil Morbid Anatomy &amp; Histopathology</vt:lpstr>
      <vt:lpstr>M. Phil Morbid Anatomy &amp; Histopathology</vt:lpstr>
      <vt:lpstr>M. Phil Pharmacology</vt:lpstr>
      <vt:lpstr>M. Phil  Physiology &amp; Cell Biology </vt:lpstr>
      <vt:lpstr>M. Phil  Physiology &amp; Cell Biology </vt:lpstr>
      <vt:lpstr>M. Phil Behavioral Sciences</vt:lpstr>
      <vt:lpstr>M. Phil Forensic Medicine &amp; Toxicology</vt:lpstr>
      <vt:lpstr>Transitional Doctor of Physiotherapy  (T-DPT) </vt:lpstr>
      <vt:lpstr>INTERNATIONAL SEMINARS &amp; CONFERENCES  2014-15</vt:lpstr>
      <vt:lpstr>International Seminars &amp; Conferences  2014-15:</vt:lpstr>
      <vt:lpstr>Quality Assurance Week </vt:lpstr>
      <vt:lpstr>Quality Assurance Week Poster Presentation </vt:lpstr>
      <vt:lpstr>Quality Assurance Week</vt:lpstr>
      <vt:lpstr>Quality Assurance Seminar</vt:lpstr>
      <vt:lpstr>Quality Assurance Seminar</vt:lpstr>
      <vt:lpstr>Quality Assurance Seminar</vt:lpstr>
      <vt:lpstr>Quality Assurance Seminar</vt:lpstr>
      <vt:lpstr>Quality Assurance Seminar</vt:lpstr>
      <vt:lpstr>Quality Assurance Seminar</vt:lpstr>
      <vt:lpstr>Quality Assurance Seminar</vt:lpstr>
      <vt:lpstr>Participation of VC in International Conference on Quality Assurance 2014 at Bangkok </vt:lpstr>
      <vt:lpstr>Participation of VC in International Conference on Quality Assurance 2014 at Bangkok </vt:lpstr>
      <vt:lpstr>Online Survey for Teachers and Course Evaluation by Students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Noreen Aslam</dc:creator>
  <cp:lastModifiedBy>waqas</cp:lastModifiedBy>
  <cp:revision>382</cp:revision>
  <dcterms:created xsi:type="dcterms:W3CDTF">2012-03-21T03:53:50Z</dcterms:created>
  <dcterms:modified xsi:type="dcterms:W3CDTF">2015-01-14T09:08:47Z</dcterms:modified>
</cp:coreProperties>
</file>