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2" r:id="rId3"/>
    <p:sldId id="287" r:id="rId4"/>
    <p:sldId id="258" r:id="rId5"/>
    <p:sldId id="260" r:id="rId6"/>
    <p:sldId id="284" r:id="rId7"/>
    <p:sldId id="291" r:id="rId8"/>
    <p:sldId id="278"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294" r:id="rId23"/>
    <p:sldId id="295" r:id="rId24"/>
    <p:sldId id="297" r:id="rId25"/>
    <p:sldId id="286" r:id="rId26"/>
    <p:sldId id="288" r:id="rId27"/>
    <p:sldId id="275" r:id="rId28"/>
  </p:sldIdLst>
  <p:sldSz cx="9144000" cy="6858000" type="screen4x3"/>
  <p:notesSz cx="6669088" cy="9928225"/>
  <p:defaultTextStyle>
    <a:defPPr>
      <a:defRPr lang="en-US"/>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00"/>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0" autoAdjust="0"/>
  </p:normalViewPr>
  <p:slideViewPr>
    <p:cSldViewPr>
      <p:cViewPr varScale="1">
        <p:scale>
          <a:sx n="69" d="100"/>
          <a:sy n="69" d="100"/>
        </p:scale>
        <p:origin x="-528"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92923" tIns="46462" rIns="92923" bIns="46462" numCol="1" anchor="t" anchorCtr="0" compatLnSpc="1">
            <a:prstTxWarp prst="textNoShape">
              <a:avLst/>
            </a:prstTxWarp>
          </a:bodyPr>
          <a:lstStyle>
            <a:lvl1pPr defTabSz="928954" eaLnBrk="0" hangingPunct="0">
              <a:defRPr sz="1200" b="0">
                <a:latin typeface="Times New Roman" pitchFamily="18" charset="0"/>
                <a:cs typeface="+mn-cs"/>
              </a:defRPr>
            </a:lvl1pPr>
          </a:lstStyle>
          <a:p>
            <a:pPr>
              <a:defRPr/>
            </a:pPr>
            <a:endParaRPr lang="en-US"/>
          </a:p>
        </p:txBody>
      </p:sp>
      <p:sp>
        <p:nvSpPr>
          <p:cNvPr id="26627" name="Rectangle 3"/>
          <p:cNvSpPr>
            <a:spLocks noGrp="1" noChangeArrowheads="1"/>
          </p:cNvSpPr>
          <p:nvPr>
            <p:ph type="dt" sz="quarter" idx="1"/>
          </p:nvPr>
        </p:nvSpPr>
        <p:spPr bwMode="auto">
          <a:xfrm>
            <a:off x="3779838" y="0"/>
            <a:ext cx="2889250" cy="495300"/>
          </a:xfrm>
          <a:prstGeom prst="rect">
            <a:avLst/>
          </a:prstGeom>
          <a:noFill/>
          <a:ln w="9525">
            <a:noFill/>
            <a:miter lim="800000"/>
            <a:headEnd/>
            <a:tailEnd/>
          </a:ln>
          <a:effectLst/>
        </p:spPr>
        <p:txBody>
          <a:bodyPr vert="horz" wrap="square" lIns="92923" tIns="46462" rIns="92923" bIns="46462" numCol="1" anchor="t" anchorCtr="0" compatLnSpc="1">
            <a:prstTxWarp prst="textNoShape">
              <a:avLst/>
            </a:prstTxWarp>
          </a:bodyPr>
          <a:lstStyle>
            <a:lvl1pPr algn="r" defTabSz="928954" eaLnBrk="0" hangingPunct="0">
              <a:defRPr sz="1200" b="0">
                <a:latin typeface="Times New Roman" pitchFamily="18" charset="0"/>
                <a:cs typeface="+mn-cs"/>
              </a:defRPr>
            </a:lvl1pPr>
          </a:lstStyle>
          <a:p>
            <a:pPr>
              <a:defRPr/>
            </a:pPr>
            <a:endParaRPr lang="en-US"/>
          </a:p>
        </p:txBody>
      </p:sp>
      <p:sp>
        <p:nvSpPr>
          <p:cNvPr id="26628" name="Rectangle 4"/>
          <p:cNvSpPr>
            <a:spLocks noGrp="1" noChangeArrowheads="1"/>
          </p:cNvSpPr>
          <p:nvPr>
            <p:ph type="ftr" sz="quarter" idx="2"/>
          </p:nvPr>
        </p:nvSpPr>
        <p:spPr bwMode="auto">
          <a:xfrm>
            <a:off x="0" y="9432925"/>
            <a:ext cx="2889250" cy="495300"/>
          </a:xfrm>
          <a:prstGeom prst="rect">
            <a:avLst/>
          </a:prstGeom>
          <a:noFill/>
          <a:ln w="9525">
            <a:noFill/>
            <a:miter lim="800000"/>
            <a:headEnd/>
            <a:tailEnd/>
          </a:ln>
          <a:effectLst/>
        </p:spPr>
        <p:txBody>
          <a:bodyPr vert="horz" wrap="square" lIns="92923" tIns="46462" rIns="92923" bIns="46462" numCol="1" anchor="b" anchorCtr="0" compatLnSpc="1">
            <a:prstTxWarp prst="textNoShape">
              <a:avLst/>
            </a:prstTxWarp>
          </a:bodyPr>
          <a:lstStyle>
            <a:lvl1pPr defTabSz="928954" eaLnBrk="0" hangingPunct="0">
              <a:defRPr sz="1200" b="0">
                <a:latin typeface="Times New Roman" pitchFamily="18" charset="0"/>
                <a:cs typeface="+mn-cs"/>
              </a:defRPr>
            </a:lvl1pPr>
          </a:lstStyle>
          <a:p>
            <a:pPr>
              <a:defRPr/>
            </a:pPr>
            <a:endParaRPr lang="en-US"/>
          </a:p>
        </p:txBody>
      </p:sp>
      <p:sp>
        <p:nvSpPr>
          <p:cNvPr id="26629" name="Rectangle 5"/>
          <p:cNvSpPr>
            <a:spLocks noGrp="1" noChangeArrowheads="1"/>
          </p:cNvSpPr>
          <p:nvPr>
            <p:ph type="sldNum" sz="quarter" idx="3"/>
          </p:nvPr>
        </p:nvSpPr>
        <p:spPr bwMode="auto">
          <a:xfrm>
            <a:off x="3779838" y="9432925"/>
            <a:ext cx="2889250" cy="495300"/>
          </a:xfrm>
          <a:prstGeom prst="rect">
            <a:avLst/>
          </a:prstGeom>
          <a:noFill/>
          <a:ln w="9525">
            <a:noFill/>
            <a:miter lim="800000"/>
            <a:headEnd/>
            <a:tailEnd/>
          </a:ln>
          <a:effectLst/>
        </p:spPr>
        <p:txBody>
          <a:bodyPr vert="horz" wrap="square" lIns="92923" tIns="46462" rIns="92923" bIns="46462" numCol="1" anchor="b" anchorCtr="0" compatLnSpc="1">
            <a:prstTxWarp prst="textNoShape">
              <a:avLst/>
            </a:prstTxWarp>
          </a:bodyPr>
          <a:lstStyle>
            <a:lvl1pPr algn="r" defTabSz="928688" eaLnBrk="0" hangingPunct="0">
              <a:defRPr sz="1200" b="0">
                <a:latin typeface="Times New Roman" pitchFamily="18" charset="0"/>
              </a:defRPr>
            </a:lvl1pPr>
          </a:lstStyle>
          <a:p>
            <a:pPr>
              <a:defRPr/>
            </a:pPr>
            <a:fld id="{D6B1A380-7F80-46C1-917B-156A35D8F710}"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92923" tIns="46462" rIns="92923" bIns="46462" numCol="1" anchor="t" anchorCtr="0" compatLnSpc="1">
            <a:prstTxWarp prst="textNoShape">
              <a:avLst/>
            </a:prstTxWarp>
          </a:bodyPr>
          <a:lstStyle>
            <a:lvl1pPr defTabSz="928954" eaLnBrk="0" hangingPunct="0">
              <a:defRPr sz="1200" b="0">
                <a:latin typeface="Times New Roman" pitchFamily="18" charset="0"/>
                <a:cs typeface="+mn-cs"/>
              </a:defRPr>
            </a:lvl1pPr>
          </a:lstStyle>
          <a:p>
            <a:pPr>
              <a:defRPr/>
            </a:pPr>
            <a:endParaRPr lang="en-US"/>
          </a:p>
        </p:txBody>
      </p:sp>
      <p:sp>
        <p:nvSpPr>
          <p:cNvPr id="24579" name="Rectangle 3"/>
          <p:cNvSpPr>
            <a:spLocks noGrp="1" noChangeArrowheads="1"/>
          </p:cNvSpPr>
          <p:nvPr>
            <p:ph type="dt" idx="1"/>
          </p:nvPr>
        </p:nvSpPr>
        <p:spPr bwMode="auto">
          <a:xfrm>
            <a:off x="3779838" y="0"/>
            <a:ext cx="2889250" cy="495300"/>
          </a:xfrm>
          <a:prstGeom prst="rect">
            <a:avLst/>
          </a:prstGeom>
          <a:noFill/>
          <a:ln w="9525">
            <a:noFill/>
            <a:miter lim="800000"/>
            <a:headEnd/>
            <a:tailEnd/>
          </a:ln>
          <a:effectLst/>
        </p:spPr>
        <p:txBody>
          <a:bodyPr vert="horz" wrap="square" lIns="92923" tIns="46462" rIns="92923" bIns="46462" numCol="1" anchor="t" anchorCtr="0" compatLnSpc="1">
            <a:prstTxWarp prst="textNoShape">
              <a:avLst/>
            </a:prstTxWarp>
          </a:bodyPr>
          <a:lstStyle>
            <a:lvl1pPr algn="r" defTabSz="928954" eaLnBrk="0" hangingPunct="0">
              <a:defRPr sz="1200" b="0">
                <a:latin typeface="Times New Roman" pitchFamily="18"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852488" y="744538"/>
            <a:ext cx="4965700" cy="3724275"/>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889000" y="4716463"/>
            <a:ext cx="4891088" cy="4467225"/>
          </a:xfrm>
          <a:prstGeom prst="rect">
            <a:avLst/>
          </a:prstGeom>
          <a:noFill/>
          <a:ln w="9525">
            <a:noFill/>
            <a:miter lim="800000"/>
            <a:headEnd/>
            <a:tailEnd/>
          </a:ln>
          <a:effectLst/>
        </p:spPr>
        <p:txBody>
          <a:bodyPr vert="horz" wrap="square" lIns="92923" tIns="46462" rIns="92923" bIns="464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9432925"/>
            <a:ext cx="2889250" cy="495300"/>
          </a:xfrm>
          <a:prstGeom prst="rect">
            <a:avLst/>
          </a:prstGeom>
          <a:noFill/>
          <a:ln w="9525">
            <a:noFill/>
            <a:miter lim="800000"/>
            <a:headEnd/>
            <a:tailEnd/>
          </a:ln>
          <a:effectLst/>
        </p:spPr>
        <p:txBody>
          <a:bodyPr vert="horz" wrap="square" lIns="92923" tIns="46462" rIns="92923" bIns="46462" numCol="1" anchor="b" anchorCtr="0" compatLnSpc="1">
            <a:prstTxWarp prst="textNoShape">
              <a:avLst/>
            </a:prstTxWarp>
          </a:bodyPr>
          <a:lstStyle>
            <a:lvl1pPr defTabSz="928954" eaLnBrk="0" hangingPunct="0">
              <a:defRPr sz="1200" b="0">
                <a:latin typeface="Times New Roman" pitchFamily="18" charset="0"/>
                <a:cs typeface="+mn-cs"/>
              </a:defRPr>
            </a:lvl1pPr>
          </a:lstStyle>
          <a:p>
            <a:pPr>
              <a:defRPr/>
            </a:pPr>
            <a:endParaRPr lang="en-US"/>
          </a:p>
        </p:txBody>
      </p:sp>
      <p:sp>
        <p:nvSpPr>
          <p:cNvPr id="24583" name="Rectangle 7"/>
          <p:cNvSpPr>
            <a:spLocks noGrp="1" noChangeArrowheads="1"/>
          </p:cNvSpPr>
          <p:nvPr>
            <p:ph type="sldNum" sz="quarter" idx="5"/>
          </p:nvPr>
        </p:nvSpPr>
        <p:spPr bwMode="auto">
          <a:xfrm>
            <a:off x="3779838" y="9432925"/>
            <a:ext cx="2889250" cy="495300"/>
          </a:xfrm>
          <a:prstGeom prst="rect">
            <a:avLst/>
          </a:prstGeom>
          <a:noFill/>
          <a:ln w="9525">
            <a:noFill/>
            <a:miter lim="800000"/>
            <a:headEnd/>
            <a:tailEnd/>
          </a:ln>
          <a:effectLst/>
        </p:spPr>
        <p:txBody>
          <a:bodyPr vert="horz" wrap="square" lIns="92923" tIns="46462" rIns="92923" bIns="46462" numCol="1" anchor="b" anchorCtr="0" compatLnSpc="1">
            <a:prstTxWarp prst="textNoShape">
              <a:avLst/>
            </a:prstTxWarp>
          </a:bodyPr>
          <a:lstStyle>
            <a:lvl1pPr algn="r" defTabSz="928688" eaLnBrk="0" hangingPunct="0">
              <a:defRPr sz="1200" b="0">
                <a:latin typeface="Times New Roman" pitchFamily="18" charset="0"/>
              </a:defRPr>
            </a:lvl1pPr>
          </a:lstStyle>
          <a:p>
            <a:pPr>
              <a:defRPr/>
            </a:pPr>
            <a:fld id="{B7EC1D90-A409-4695-8239-2A6EC5599249}"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r>
              <a:rPr lang="en-US" smtClean="0"/>
              <a:t>Click to edit Master title style</a:t>
            </a:r>
            <a:endParaRPr lang="en-US"/>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r>
              <a:rPr lang="en-US" smtClean="0"/>
              <a:t>Click to edit Master subtitle style</a:t>
            </a:r>
            <a:endParaRPr lang="en-US"/>
          </a:p>
        </p:txBody>
      </p:sp>
      <p:sp>
        <p:nvSpPr>
          <p:cNvPr id="4" name="Rectangle 21"/>
          <p:cNvSpPr>
            <a:spLocks noGrp="1" noChangeArrowheads="1"/>
          </p:cNvSpPr>
          <p:nvPr>
            <p:ph type="dt" sz="quarter" idx="10"/>
          </p:nvPr>
        </p:nvSpPr>
        <p:spPr/>
        <p:txBody>
          <a:bodyPr/>
          <a:lstStyle>
            <a:lvl1pPr>
              <a:defRPr/>
            </a:lvl1pPr>
          </a:lstStyle>
          <a:p>
            <a:pPr>
              <a:defRPr/>
            </a:pPr>
            <a:endParaRPr lang="en-US"/>
          </a:p>
        </p:txBody>
      </p:sp>
      <p:sp>
        <p:nvSpPr>
          <p:cNvPr id="5" name="Rectangle 22"/>
          <p:cNvSpPr>
            <a:spLocks noGrp="1" noChangeArrowheads="1"/>
          </p:cNvSpPr>
          <p:nvPr>
            <p:ph type="ftr" sz="quarter" idx="11"/>
          </p:nvPr>
        </p:nvSpPr>
        <p:spPr/>
        <p:txBody>
          <a:bodyPr/>
          <a:lstStyle>
            <a:lvl1pPr>
              <a:defRPr/>
            </a:lvl1pPr>
          </a:lstStyle>
          <a:p>
            <a:pPr>
              <a:defRPr/>
            </a:pPr>
            <a:endParaRPr lang="en-US"/>
          </a:p>
        </p:txBody>
      </p:sp>
      <p:sp>
        <p:nvSpPr>
          <p:cNvPr id="6" name="Rectangle 23"/>
          <p:cNvSpPr>
            <a:spLocks noGrp="1" noChangeArrowheads="1"/>
          </p:cNvSpPr>
          <p:nvPr>
            <p:ph type="sldNum" sz="quarter" idx="12"/>
          </p:nvPr>
        </p:nvSpPr>
        <p:spPr/>
        <p:txBody>
          <a:bodyPr/>
          <a:lstStyle>
            <a:lvl1pPr>
              <a:defRPr/>
            </a:lvl1pPr>
          </a:lstStyle>
          <a:p>
            <a:pPr>
              <a:defRPr/>
            </a:pPr>
            <a:fld id="{B0708A68-A696-4209-A4E4-B76AD9AA120E}"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quarter"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BAC333C2-1ABD-434A-9907-CD6328937B61}"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quarter"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57BCCCBC-FFB1-4A39-8C42-2B8726E5F064}"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quarter"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1089E1CA-FAD7-47F2-B41B-F1C443E24CDA}"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quarter"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3E7274CD-0274-4C1C-AE80-46057F2903F3}"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quarter"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AD58522D-8E70-4179-BEDE-FE01242B5853}"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quarter"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5522805D-77F5-4264-B55B-61A557799FE5}"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quarter"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4631853C-6163-4475-96FB-97B47377735E}"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quarter"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BE0D116A-87E0-4B51-AB1D-64BD9DFFB95A}"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quarter"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BD21B1F4-850E-4BC9-B6AB-27B4C97DA9A9}"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quarter"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932A3E28-3FAF-4D57-9783-323765526171}"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1066800" y="274638"/>
            <a:ext cx="7848600" cy="11731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13"/>
          <p:cNvSpPr>
            <a:spLocks noGrp="1" noChangeArrowheads="1"/>
          </p:cNvSpPr>
          <p:nvPr>
            <p:ph type="body" idx="1"/>
          </p:nvPr>
        </p:nvSpPr>
        <p:spPr bwMode="auto">
          <a:xfrm>
            <a:off x="106680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cs typeface="+mn-cs"/>
              </a:defRPr>
            </a:lvl1pPr>
          </a:lstStyle>
          <a:p>
            <a:pPr>
              <a:defRPr/>
            </a:pPr>
            <a:endParaRPr lang="en-US"/>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cs typeface="+mn-cs"/>
              </a:defRPr>
            </a:lvl1pPr>
          </a:lstStyle>
          <a:p>
            <a:pPr>
              <a:defRPr/>
            </a:pPr>
            <a:endParaRPr lang="en-US"/>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Garamond" pitchFamily="18" charset="0"/>
              </a:defRPr>
            </a:lvl1pPr>
          </a:lstStyle>
          <a:p>
            <a:pPr>
              <a:defRPr/>
            </a:pPr>
            <a:fld id="{B9540FC5-C1D2-4EC1-AD40-518E99543268}"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eaLnBrk="0" fontAlgn="base" hangingPunct="0">
        <a:lnSpc>
          <a:spcPct val="80000"/>
        </a:lnSpc>
        <a:spcBef>
          <a:spcPct val="0"/>
        </a:spcBef>
        <a:spcAft>
          <a:spcPct val="0"/>
        </a:spcAft>
        <a:defRPr sz="4000">
          <a:solidFill>
            <a:srgbClr val="000000"/>
          </a:solidFill>
          <a:latin typeface="+mj-lt"/>
          <a:ea typeface="+mj-ea"/>
          <a:cs typeface="+mj-cs"/>
        </a:defRPr>
      </a:lvl1pPr>
      <a:lvl2pPr algn="l" rtl="0" eaLnBrk="0" fontAlgn="base" hangingPunct="0">
        <a:lnSpc>
          <a:spcPct val="80000"/>
        </a:lnSpc>
        <a:spcBef>
          <a:spcPct val="0"/>
        </a:spcBef>
        <a:spcAft>
          <a:spcPct val="0"/>
        </a:spcAft>
        <a:defRPr sz="4000">
          <a:solidFill>
            <a:srgbClr val="000000"/>
          </a:solidFill>
          <a:latin typeface="Garamond" pitchFamily="18" charset="0"/>
        </a:defRPr>
      </a:lvl2pPr>
      <a:lvl3pPr algn="l" rtl="0" eaLnBrk="0" fontAlgn="base" hangingPunct="0">
        <a:lnSpc>
          <a:spcPct val="80000"/>
        </a:lnSpc>
        <a:spcBef>
          <a:spcPct val="0"/>
        </a:spcBef>
        <a:spcAft>
          <a:spcPct val="0"/>
        </a:spcAft>
        <a:defRPr sz="4000">
          <a:solidFill>
            <a:srgbClr val="000000"/>
          </a:solidFill>
          <a:latin typeface="Garamond" pitchFamily="18" charset="0"/>
        </a:defRPr>
      </a:lvl3pPr>
      <a:lvl4pPr algn="l" rtl="0" eaLnBrk="0" fontAlgn="base" hangingPunct="0">
        <a:lnSpc>
          <a:spcPct val="80000"/>
        </a:lnSpc>
        <a:spcBef>
          <a:spcPct val="0"/>
        </a:spcBef>
        <a:spcAft>
          <a:spcPct val="0"/>
        </a:spcAft>
        <a:defRPr sz="4000">
          <a:solidFill>
            <a:srgbClr val="000000"/>
          </a:solidFill>
          <a:latin typeface="Garamond" pitchFamily="18" charset="0"/>
        </a:defRPr>
      </a:lvl4pPr>
      <a:lvl5pPr algn="l" rtl="0" eaLnBrk="0" fontAlgn="base" hangingPunct="0">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0" fontAlgn="base" hangingPunct="0">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Char char="•"/>
        <a:defRPr sz="2000">
          <a:solidFill>
            <a:srgbClr val="000000"/>
          </a:solidFill>
          <a:latin typeface="+mn-lt"/>
        </a:defRPr>
      </a:lvl3pPr>
      <a:lvl4pPr marL="1600200" indent="-228600" algn="l" rtl="0" eaLnBrk="0" fontAlgn="base" hangingPunct="0">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0" fontAlgn="base" hangingPunct="0">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ctrTitle"/>
          </p:nvPr>
        </p:nvSpPr>
        <p:spPr>
          <a:xfrm>
            <a:off x="228600" y="2133600"/>
            <a:ext cx="8534400" cy="1774825"/>
          </a:xfrm>
        </p:spPr>
        <p:txBody>
          <a:bodyPr/>
          <a:lstStyle/>
          <a:p>
            <a:pPr algn="ctr" eaLnBrk="1" hangingPunct="1"/>
            <a:r>
              <a:rPr lang="en-US" smtClean="0"/>
              <a:t/>
            </a:r>
            <a:br>
              <a:rPr lang="en-US" smtClean="0"/>
            </a:br>
            <a:r>
              <a:rPr lang="en-US" smtClean="0"/>
              <a:t> </a:t>
            </a:r>
            <a:r>
              <a:rPr lang="en-US" sz="4000" b="1" smtClean="0"/>
              <a:t>University of Health Sciences, Lahore</a:t>
            </a:r>
            <a:r>
              <a:rPr lang="en-US" b="1" smtClean="0"/>
              <a:t/>
            </a:r>
            <a:br>
              <a:rPr lang="en-US" b="1" smtClean="0"/>
            </a:br>
            <a:r>
              <a:rPr lang="en-US" smtClean="0"/>
              <a:t>2nd Meeting of Phase-III QECs</a:t>
            </a:r>
            <a:endParaRPr lang="en-US" b="1" smtClean="0"/>
          </a:p>
        </p:txBody>
      </p:sp>
      <p:sp>
        <p:nvSpPr>
          <p:cNvPr id="15362" name="Rectangle 7"/>
          <p:cNvSpPr>
            <a:spLocks noGrp="1" noChangeArrowheads="1"/>
          </p:cNvSpPr>
          <p:nvPr>
            <p:ph type="subTitle" idx="1"/>
          </p:nvPr>
        </p:nvSpPr>
        <p:spPr>
          <a:xfrm>
            <a:off x="1219200" y="3962400"/>
            <a:ext cx="7010400" cy="1905000"/>
          </a:xfrm>
        </p:spPr>
        <p:txBody>
          <a:bodyPr/>
          <a:lstStyle/>
          <a:p>
            <a:pPr algn="ctr" eaLnBrk="1" hangingPunct="1">
              <a:lnSpc>
                <a:spcPct val="90000"/>
              </a:lnSpc>
            </a:pPr>
            <a:r>
              <a:rPr lang="en-US" sz="1600" smtClean="0"/>
              <a:t>[Reporting Period: July – Nov 2010</a:t>
            </a:r>
          </a:p>
          <a:p>
            <a:pPr algn="ctr" eaLnBrk="1" hangingPunct="1">
              <a:lnSpc>
                <a:spcPct val="90000"/>
              </a:lnSpc>
            </a:pPr>
            <a:r>
              <a:rPr lang="en-US" sz="2000" b="1" smtClean="0"/>
              <a:t>Presented By: Prof. Dr. Arif Rashid Khawaja </a:t>
            </a:r>
          </a:p>
          <a:p>
            <a:pPr algn="ctr" eaLnBrk="1" hangingPunct="1">
              <a:lnSpc>
                <a:spcPct val="90000"/>
              </a:lnSpc>
            </a:pPr>
            <a:r>
              <a:rPr lang="en-US" sz="2000" b="1" smtClean="0"/>
              <a:t>                                    FRCS(Ed), FRCS (Gen Surg), CCST</a:t>
            </a:r>
          </a:p>
          <a:p>
            <a:pPr algn="ctr" eaLnBrk="1" hangingPunct="1">
              <a:lnSpc>
                <a:spcPct val="90000"/>
              </a:lnSpc>
            </a:pPr>
            <a:r>
              <a:rPr lang="en-US" sz="2000" b="1" smtClean="0"/>
              <a:t>Director Centre of Innovation in Learning &amp; Teaching (CILT)</a:t>
            </a:r>
          </a:p>
        </p:txBody>
      </p:sp>
      <p:pic>
        <p:nvPicPr>
          <p:cNvPr id="15363" name="Picture 4"/>
          <p:cNvPicPr>
            <a:picLocks noChangeAspect="1" noChangeArrowheads="1"/>
          </p:cNvPicPr>
          <p:nvPr/>
        </p:nvPicPr>
        <p:blipFill>
          <a:blip r:embed="rId2"/>
          <a:srcRect/>
          <a:stretch>
            <a:fillRect/>
          </a:stretch>
        </p:blipFill>
        <p:spPr bwMode="auto">
          <a:xfrm>
            <a:off x="3657600" y="609600"/>
            <a:ext cx="1752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990600" y="304800"/>
            <a:ext cx="7848600" cy="381000"/>
          </a:xfrm>
        </p:spPr>
        <p:txBody>
          <a:bodyPr/>
          <a:lstStyle/>
          <a:p>
            <a:pPr algn="ctr" eaLnBrk="1" hangingPunct="1"/>
            <a:r>
              <a:rPr lang="en-US" sz="2600" b="1" smtClean="0"/>
              <a:t>Faculty Survey</a:t>
            </a:r>
          </a:p>
        </p:txBody>
      </p:sp>
      <p:sp>
        <p:nvSpPr>
          <p:cNvPr id="24578" name="Rectangle 3"/>
          <p:cNvSpPr>
            <a:spLocks noGrp="1" noChangeArrowheads="1"/>
          </p:cNvSpPr>
          <p:nvPr>
            <p:ph type="body" idx="1"/>
          </p:nvPr>
        </p:nvSpPr>
        <p:spPr/>
        <p:txBody>
          <a:bodyPr/>
          <a:lstStyle/>
          <a:p>
            <a:pPr eaLnBrk="1" hangingPunct="1"/>
            <a:endParaRPr lang="en-US" smtClean="0"/>
          </a:p>
        </p:txBody>
      </p:sp>
      <p:pic>
        <p:nvPicPr>
          <p:cNvPr id="24579" name="Picture 4" descr="Image (11)"/>
          <p:cNvPicPr>
            <a:picLocks noChangeAspect="1" noChangeArrowheads="1"/>
          </p:cNvPicPr>
          <p:nvPr/>
        </p:nvPicPr>
        <p:blipFill>
          <a:blip r:embed="rId2"/>
          <a:srcRect/>
          <a:stretch>
            <a:fillRect/>
          </a:stretch>
        </p:blipFill>
        <p:spPr bwMode="auto">
          <a:xfrm>
            <a:off x="2514600" y="762000"/>
            <a:ext cx="477837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838200" y="381000"/>
            <a:ext cx="7848600" cy="457200"/>
          </a:xfrm>
        </p:spPr>
        <p:txBody>
          <a:bodyPr/>
          <a:lstStyle/>
          <a:p>
            <a:pPr algn="ctr" eaLnBrk="1" hangingPunct="1"/>
            <a:r>
              <a:rPr lang="en-US" sz="3000" b="1" smtClean="0"/>
              <a:t>Faculty Professional Evaluation Form</a:t>
            </a:r>
          </a:p>
        </p:txBody>
      </p:sp>
      <p:sp>
        <p:nvSpPr>
          <p:cNvPr id="25602" name="Rectangle 3"/>
          <p:cNvSpPr>
            <a:spLocks noGrp="1" noChangeArrowheads="1"/>
          </p:cNvSpPr>
          <p:nvPr>
            <p:ph type="body" idx="1"/>
          </p:nvPr>
        </p:nvSpPr>
        <p:spPr/>
        <p:txBody>
          <a:bodyPr/>
          <a:lstStyle/>
          <a:p>
            <a:pPr eaLnBrk="1" hangingPunct="1"/>
            <a:endParaRPr lang="en-US" smtClean="0"/>
          </a:p>
        </p:txBody>
      </p:sp>
      <p:pic>
        <p:nvPicPr>
          <p:cNvPr id="25603" name="Picture 4" descr="Image (12)"/>
          <p:cNvPicPr>
            <a:picLocks noChangeAspect="1" noChangeArrowheads="1"/>
          </p:cNvPicPr>
          <p:nvPr/>
        </p:nvPicPr>
        <p:blipFill>
          <a:blip r:embed="rId2"/>
          <a:srcRect/>
          <a:stretch>
            <a:fillRect/>
          </a:stretch>
        </p:blipFill>
        <p:spPr bwMode="auto">
          <a:xfrm>
            <a:off x="2819400" y="914400"/>
            <a:ext cx="3786188" cy="546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066800" y="274638"/>
            <a:ext cx="7848600" cy="411162"/>
          </a:xfrm>
        </p:spPr>
        <p:txBody>
          <a:bodyPr/>
          <a:lstStyle/>
          <a:p>
            <a:pPr algn="ctr" eaLnBrk="1" hangingPunct="1"/>
            <a:r>
              <a:rPr lang="en-US" sz="2600" b="1" smtClean="0"/>
              <a:t>Faculty Course Review Report</a:t>
            </a:r>
          </a:p>
        </p:txBody>
      </p:sp>
      <p:sp>
        <p:nvSpPr>
          <p:cNvPr id="26626" name="Rectangle 3"/>
          <p:cNvSpPr>
            <a:spLocks noGrp="1" noChangeArrowheads="1"/>
          </p:cNvSpPr>
          <p:nvPr>
            <p:ph type="body" idx="1"/>
          </p:nvPr>
        </p:nvSpPr>
        <p:spPr/>
        <p:txBody>
          <a:bodyPr/>
          <a:lstStyle/>
          <a:p>
            <a:pPr eaLnBrk="1" hangingPunct="1"/>
            <a:endParaRPr lang="en-US" smtClean="0"/>
          </a:p>
        </p:txBody>
      </p:sp>
      <p:pic>
        <p:nvPicPr>
          <p:cNvPr id="26627" name="Picture 4" descr="Image (14)"/>
          <p:cNvPicPr>
            <a:picLocks noChangeAspect="1" noChangeArrowheads="1"/>
          </p:cNvPicPr>
          <p:nvPr/>
        </p:nvPicPr>
        <p:blipFill>
          <a:blip r:embed="rId2"/>
          <a:srcRect/>
          <a:stretch>
            <a:fillRect/>
          </a:stretch>
        </p:blipFill>
        <p:spPr bwMode="auto">
          <a:xfrm>
            <a:off x="2590800" y="914400"/>
            <a:ext cx="46450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066800" y="274638"/>
            <a:ext cx="7848600" cy="411162"/>
          </a:xfrm>
        </p:spPr>
        <p:txBody>
          <a:bodyPr/>
          <a:lstStyle/>
          <a:p>
            <a:pPr algn="ctr" eaLnBrk="1" hangingPunct="1"/>
            <a:r>
              <a:rPr lang="en-US" sz="2600" b="1" smtClean="0"/>
              <a:t>Employer Survey</a:t>
            </a:r>
          </a:p>
        </p:txBody>
      </p:sp>
      <p:sp>
        <p:nvSpPr>
          <p:cNvPr id="27650" name="Rectangle 3"/>
          <p:cNvSpPr>
            <a:spLocks noGrp="1" noChangeArrowheads="1"/>
          </p:cNvSpPr>
          <p:nvPr>
            <p:ph type="body" idx="1"/>
          </p:nvPr>
        </p:nvSpPr>
        <p:spPr/>
        <p:txBody>
          <a:bodyPr/>
          <a:lstStyle/>
          <a:p>
            <a:pPr eaLnBrk="1" hangingPunct="1"/>
            <a:endParaRPr lang="en-US" smtClean="0"/>
          </a:p>
        </p:txBody>
      </p:sp>
      <p:pic>
        <p:nvPicPr>
          <p:cNvPr id="27651" name="Picture 4" descr="Image (16)"/>
          <p:cNvPicPr>
            <a:picLocks noChangeAspect="1" noChangeArrowheads="1"/>
          </p:cNvPicPr>
          <p:nvPr/>
        </p:nvPicPr>
        <p:blipFill>
          <a:blip r:embed="rId2"/>
          <a:srcRect/>
          <a:stretch>
            <a:fillRect/>
          </a:stretch>
        </p:blipFill>
        <p:spPr bwMode="auto">
          <a:xfrm>
            <a:off x="2590800" y="838200"/>
            <a:ext cx="4357688"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066800" y="274638"/>
            <a:ext cx="7848600" cy="487362"/>
          </a:xfrm>
        </p:spPr>
        <p:txBody>
          <a:bodyPr/>
          <a:lstStyle/>
          <a:p>
            <a:pPr algn="ctr" eaLnBrk="1" hangingPunct="1"/>
            <a:r>
              <a:rPr lang="en-US" sz="3000" b="1" smtClean="0"/>
              <a:t>Annual Course Report Proforma</a:t>
            </a:r>
          </a:p>
        </p:txBody>
      </p:sp>
      <p:sp>
        <p:nvSpPr>
          <p:cNvPr id="28674" name="Rectangle 3"/>
          <p:cNvSpPr>
            <a:spLocks noGrp="1" noChangeArrowheads="1"/>
          </p:cNvSpPr>
          <p:nvPr>
            <p:ph type="body" idx="1"/>
          </p:nvPr>
        </p:nvSpPr>
        <p:spPr/>
        <p:txBody>
          <a:bodyPr/>
          <a:lstStyle/>
          <a:p>
            <a:pPr eaLnBrk="1" hangingPunct="1"/>
            <a:endParaRPr lang="en-US" smtClean="0"/>
          </a:p>
        </p:txBody>
      </p:sp>
      <p:pic>
        <p:nvPicPr>
          <p:cNvPr id="28675" name="Picture 4" descr="Image (17)"/>
          <p:cNvPicPr>
            <a:picLocks noChangeAspect="1" noChangeArrowheads="1"/>
          </p:cNvPicPr>
          <p:nvPr/>
        </p:nvPicPr>
        <p:blipFill>
          <a:blip r:embed="rId2"/>
          <a:srcRect/>
          <a:stretch>
            <a:fillRect/>
          </a:stretch>
        </p:blipFill>
        <p:spPr bwMode="auto">
          <a:xfrm>
            <a:off x="2438400" y="990600"/>
            <a:ext cx="4916488"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066800" y="274638"/>
            <a:ext cx="7848600" cy="563562"/>
          </a:xfrm>
        </p:spPr>
        <p:txBody>
          <a:bodyPr/>
          <a:lstStyle/>
          <a:p>
            <a:pPr algn="ctr" eaLnBrk="1" hangingPunct="1"/>
            <a:r>
              <a:rPr lang="en-US" sz="3000" b="1" smtClean="0"/>
              <a:t>Alumni Survey</a:t>
            </a:r>
          </a:p>
        </p:txBody>
      </p:sp>
      <p:sp>
        <p:nvSpPr>
          <p:cNvPr id="29698" name="Rectangle 3"/>
          <p:cNvSpPr>
            <a:spLocks noGrp="1" noChangeArrowheads="1"/>
          </p:cNvSpPr>
          <p:nvPr>
            <p:ph type="body" idx="1"/>
          </p:nvPr>
        </p:nvSpPr>
        <p:spPr/>
        <p:txBody>
          <a:bodyPr/>
          <a:lstStyle/>
          <a:p>
            <a:pPr eaLnBrk="1" hangingPunct="1"/>
            <a:endParaRPr lang="en-US" smtClean="0"/>
          </a:p>
        </p:txBody>
      </p:sp>
      <p:pic>
        <p:nvPicPr>
          <p:cNvPr id="29699" name="Picture 4" descr="Image (18)"/>
          <p:cNvPicPr>
            <a:picLocks noChangeAspect="1" noChangeArrowheads="1"/>
          </p:cNvPicPr>
          <p:nvPr/>
        </p:nvPicPr>
        <p:blipFill>
          <a:blip r:embed="rId2"/>
          <a:srcRect/>
          <a:stretch>
            <a:fillRect/>
          </a:stretch>
        </p:blipFill>
        <p:spPr bwMode="auto">
          <a:xfrm>
            <a:off x="2362200" y="990600"/>
            <a:ext cx="4638675"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066800" y="274638"/>
            <a:ext cx="7848600" cy="334962"/>
          </a:xfrm>
        </p:spPr>
        <p:txBody>
          <a:bodyPr/>
          <a:lstStyle/>
          <a:p>
            <a:pPr algn="ctr" eaLnBrk="1" hangingPunct="1"/>
            <a:r>
              <a:rPr lang="en-US" sz="2600" b="1" smtClean="0"/>
              <a:t>Survey of Graduating Students</a:t>
            </a:r>
          </a:p>
        </p:txBody>
      </p:sp>
      <p:sp>
        <p:nvSpPr>
          <p:cNvPr id="30722" name="Rectangle 3"/>
          <p:cNvSpPr>
            <a:spLocks noGrp="1" noChangeArrowheads="1"/>
          </p:cNvSpPr>
          <p:nvPr>
            <p:ph type="body" idx="1"/>
          </p:nvPr>
        </p:nvSpPr>
        <p:spPr/>
        <p:txBody>
          <a:bodyPr/>
          <a:lstStyle/>
          <a:p>
            <a:pPr eaLnBrk="1" hangingPunct="1"/>
            <a:endParaRPr lang="en-US" smtClean="0"/>
          </a:p>
        </p:txBody>
      </p:sp>
      <p:pic>
        <p:nvPicPr>
          <p:cNvPr id="30723" name="Picture 4" descr="Image (9)"/>
          <p:cNvPicPr>
            <a:picLocks noChangeAspect="1" noChangeArrowheads="1"/>
          </p:cNvPicPr>
          <p:nvPr/>
        </p:nvPicPr>
        <p:blipFill>
          <a:blip r:embed="rId2"/>
          <a:srcRect/>
          <a:stretch>
            <a:fillRect/>
          </a:stretch>
        </p:blipFill>
        <p:spPr bwMode="auto">
          <a:xfrm>
            <a:off x="2743200" y="762000"/>
            <a:ext cx="4351338"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066800" y="274638"/>
            <a:ext cx="7848600" cy="487362"/>
          </a:xfrm>
        </p:spPr>
        <p:txBody>
          <a:bodyPr/>
          <a:lstStyle/>
          <a:p>
            <a:pPr algn="ctr" eaLnBrk="1" hangingPunct="1"/>
            <a:r>
              <a:rPr lang="en-US" sz="3000" b="1" smtClean="0"/>
              <a:t>Student Course Evaluation Form</a:t>
            </a:r>
          </a:p>
        </p:txBody>
      </p:sp>
      <p:sp>
        <p:nvSpPr>
          <p:cNvPr id="31746" name="Rectangle 3"/>
          <p:cNvSpPr>
            <a:spLocks noGrp="1" noChangeArrowheads="1"/>
          </p:cNvSpPr>
          <p:nvPr>
            <p:ph type="body" idx="1"/>
          </p:nvPr>
        </p:nvSpPr>
        <p:spPr/>
        <p:txBody>
          <a:bodyPr/>
          <a:lstStyle/>
          <a:p>
            <a:pPr eaLnBrk="1" hangingPunct="1"/>
            <a:endParaRPr lang="en-US" smtClean="0"/>
          </a:p>
        </p:txBody>
      </p:sp>
      <p:pic>
        <p:nvPicPr>
          <p:cNvPr id="31747" name="Picture 4" descr="Image (19)"/>
          <p:cNvPicPr>
            <a:picLocks noChangeAspect="1" noChangeArrowheads="1"/>
          </p:cNvPicPr>
          <p:nvPr/>
        </p:nvPicPr>
        <p:blipFill>
          <a:blip r:embed="rId2"/>
          <a:srcRect/>
          <a:stretch>
            <a:fillRect/>
          </a:stretch>
        </p:blipFill>
        <p:spPr bwMode="auto">
          <a:xfrm>
            <a:off x="2971800" y="990600"/>
            <a:ext cx="3878263"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066800" y="274638"/>
            <a:ext cx="7848600" cy="792162"/>
          </a:xfrm>
        </p:spPr>
        <p:txBody>
          <a:bodyPr/>
          <a:lstStyle/>
          <a:p>
            <a:pPr algn="ctr" eaLnBrk="1" hangingPunct="1"/>
            <a:r>
              <a:rPr lang="en-US" sz="2600" b="1" smtClean="0"/>
              <a:t>Performance Based Evaluation of Faculty By Students</a:t>
            </a:r>
          </a:p>
        </p:txBody>
      </p:sp>
      <p:sp>
        <p:nvSpPr>
          <p:cNvPr id="32770" name="Rectangle 3"/>
          <p:cNvSpPr>
            <a:spLocks noGrp="1" noChangeArrowheads="1"/>
          </p:cNvSpPr>
          <p:nvPr>
            <p:ph type="body" idx="1"/>
          </p:nvPr>
        </p:nvSpPr>
        <p:spPr/>
        <p:txBody>
          <a:bodyPr/>
          <a:lstStyle/>
          <a:p>
            <a:pPr eaLnBrk="1" hangingPunct="1"/>
            <a:endParaRPr lang="en-US" smtClean="0"/>
          </a:p>
        </p:txBody>
      </p:sp>
      <p:pic>
        <p:nvPicPr>
          <p:cNvPr id="32771" name="Picture 4" descr="Image (8)"/>
          <p:cNvPicPr>
            <a:picLocks noChangeAspect="1" noChangeArrowheads="1"/>
          </p:cNvPicPr>
          <p:nvPr/>
        </p:nvPicPr>
        <p:blipFill>
          <a:blip r:embed="rId2"/>
          <a:srcRect/>
          <a:stretch>
            <a:fillRect/>
          </a:stretch>
        </p:blipFill>
        <p:spPr bwMode="auto">
          <a:xfrm>
            <a:off x="2971800" y="1143000"/>
            <a:ext cx="3836988"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066800" y="274638"/>
            <a:ext cx="7848600" cy="563562"/>
          </a:xfrm>
        </p:spPr>
        <p:txBody>
          <a:bodyPr/>
          <a:lstStyle/>
          <a:p>
            <a:pPr algn="ctr" eaLnBrk="1" hangingPunct="1"/>
            <a:r>
              <a:rPr lang="en-US" sz="3000" b="1" smtClean="0"/>
              <a:t>Employee Performance Evaluation Form</a:t>
            </a:r>
          </a:p>
        </p:txBody>
      </p:sp>
      <p:sp>
        <p:nvSpPr>
          <p:cNvPr id="33794" name="Rectangle 3"/>
          <p:cNvSpPr>
            <a:spLocks noGrp="1" noChangeArrowheads="1"/>
          </p:cNvSpPr>
          <p:nvPr>
            <p:ph type="body" idx="1"/>
          </p:nvPr>
        </p:nvSpPr>
        <p:spPr/>
        <p:txBody>
          <a:bodyPr/>
          <a:lstStyle/>
          <a:p>
            <a:pPr eaLnBrk="1" hangingPunct="1"/>
            <a:endParaRPr lang="en-US" smtClean="0"/>
          </a:p>
        </p:txBody>
      </p:sp>
      <p:pic>
        <p:nvPicPr>
          <p:cNvPr id="33795" name="Picture 4" descr="Image (4)"/>
          <p:cNvPicPr>
            <a:picLocks noChangeAspect="1" noChangeArrowheads="1"/>
          </p:cNvPicPr>
          <p:nvPr/>
        </p:nvPicPr>
        <p:blipFill>
          <a:blip r:embed="rId2"/>
          <a:srcRect/>
          <a:stretch>
            <a:fillRect/>
          </a:stretch>
        </p:blipFill>
        <p:spPr bwMode="auto">
          <a:xfrm>
            <a:off x="2743200" y="1066800"/>
            <a:ext cx="41973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447800"/>
            <a:ext cx="8229600" cy="1066800"/>
          </a:xfrm>
        </p:spPr>
        <p:txBody>
          <a:bodyPr/>
          <a:lstStyle/>
          <a:p>
            <a:pPr algn="ctr" eaLnBrk="1" hangingPunct="1">
              <a:defRPr/>
            </a:pPr>
            <a:r>
              <a:rPr lang="en-US" sz="3200" dirty="0" smtClean="0"/>
              <a:t>QEC SECRETARIAT ESTABLISHMENT</a:t>
            </a:r>
            <a:endParaRPr lang="en-US" sz="3200" dirty="0"/>
          </a:p>
        </p:txBody>
      </p:sp>
      <p:sp>
        <p:nvSpPr>
          <p:cNvPr id="16386" name="Text Box 3"/>
          <p:cNvSpPr txBox="1">
            <a:spLocks noChangeArrowheads="1"/>
          </p:cNvSpPr>
          <p:nvPr/>
        </p:nvSpPr>
        <p:spPr bwMode="auto">
          <a:xfrm>
            <a:off x="228600" y="2133600"/>
            <a:ext cx="8474075" cy="3140075"/>
          </a:xfrm>
          <a:prstGeom prst="rect">
            <a:avLst/>
          </a:prstGeom>
          <a:noFill/>
          <a:ln w="9525">
            <a:noFill/>
            <a:miter lim="800000"/>
            <a:headEnd/>
            <a:tailEnd/>
          </a:ln>
        </p:spPr>
        <p:txBody>
          <a:bodyPr>
            <a:spAutoFit/>
          </a:bodyPr>
          <a:lstStyle/>
          <a:p>
            <a:r>
              <a:rPr lang="en-US" sz="2000">
                <a:solidFill>
                  <a:srgbClr val="000000"/>
                </a:solidFill>
              </a:rPr>
              <a:t>Advertisement Date: 		                    07-11-2009</a:t>
            </a:r>
          </a:p>
          <a:p>
            <a:r>
              <a:rPr lang="en-US" sz="2000">
                <a:solidFill>
                  <a:srgbClr val="000000"/>
                </a:solidFill>
              </a:rPr>
              <a:t>Interviews Date for Deputy Director:           29-05-2010</a:t>
            </a:r>
          </a:p>
          <a:p>
            <a:r>
              <a:rPr lang="en-US" sz="2000">
                <a:solidFill>
                  <a:srgbClr val="000000"/>
                </a:solidFill>
              </a:rPr>
              <a:t>Headed by: 				        Prof. Amiir Ijaz </a:t>
            </a:r>
          </a:p>
          <a:p>
            <a:r>
              <a:rPr lang="en-US" sz="2000">
                <a:solidFill>
                  <a:srgbClr val="000000"/>
                </a:solidFill>
              </a:rPr>
              <a:t>	          				        Head of Department QA 						        University of Punjab</a:t>
            </a:r>
          </a:p>
          <a:p>
            <a:r>
              <a:rPr lang="en-US" sz="2000">
                <a:solidFill>
                  <a:srgbClr val="000000"/>
                </a:solidFill>
              </a:rPr>
              <a:t>Deputy Director Selection: 	                     07-06-2010</a:t>
            </a:r>
          </a:p>
          <a:p>
            <a:r>
              <a:rPr lang="en-US" sz="2000">
                <a:solidFill>
                  <a:srgbClr val="000000"/>
                </a:solidFill>
              </a:rPr>
              <a:t>Deputy Director Joining:                               14-06-2010</a:t>
            </a:r>
          </a:p>
          <a:p>
            <a:endParaRPr lang="en-US" sz="2000">
              <a:solidFill>
                <a:srgbClr val="000000"/>
              </a:solidFill>
            </a:endParaRPr>
          </a:p>
          <a:p>
            <a:r>
              <a:rPr lang="en-US" sz="2000">
                <a:solidFill>
                  <a:srgbClr val="000000"/>
                </a:solidFill>
              </a:rPr>
              <a:t>Unfortunately not given deputation therefore did not take up the post.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066800" y="304800"/>
            <a:ext cx="7848600" cy="533400"/>
          </a:xfrm>
        </p:spPr>
        <p:txBody>
          <a:bodyPr/>
          <a:lstStyle/>
          <a:p>
            <a:pPr algn="ctr" eaLnBrk="1" hangingPunct="1"/>
            <a:r>
              <a:rPr lang="en-US" sz="3000" b="1" smtClean="0"/>
              <a:t>Survey of Department Offering M.Phil/Ph.D</a:t>
            </a:r>
          </a:p>
        </p:txBody>
      </p:sp>
      <p:sp>
        <p:nvSpPr>
          <p:cNvPr id="34818" name="Rectangle 3"/>
          <p:cNvSpPr>
            <a:spLocks noGrp="1" noChangeArrowheads="1"/>
          </p:cNvSpPr>
          <p:nvPr>
            <p:ph type="body" idx="1"/>
          </p:nvPr>
        </p:nvSpPr>
        <p:spPr/>
        <p:txBody>
          <a:bodyPr/>
          <a:lstStyle/>
          <a:p>
            <a:pPr eaLnBrk="1" hangingPunct="1"/>
            <a:endParaRPr lang="en-US" smtClean="0"/>
          </a:p>
        </p:txBody>
      </p:sp>
      <p:pic>
        <p:nvPicPr>
          <p:cNvPr id="34819" name="Picture 4" descr="Image (21)"/>
          <p:cNvPicPr>
            <a:picLocks noChangeAspect="1" noChangeArrowheads="1"/>
          </p:cNvPicPr>
          <p:nvPr/>
        </p:nvPicPr>
        <p:blipFill>
          <a:blip r:embed="rId2"/>
          <a:srcRect/>
          <a:stretch>
            <a:fillRect/>
          </a:stretch>
        </p:blipFill>
        <p:spPr bwMode="auto">
          <a:xfrm>
            <a:off x="2667000" y="930275"/>
            <a:ext cx="4657725" cy="592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066800" y="274638"/>
            <a:ext cx="7848600" cy="639762"/>
          </a:xfrm>
        </p:spPr>
        <p:txBody>
          <a:bodyPr/>
          <a:lstStyle/>
          <a:p>
            <a:pPr algn="ctr" eaLnBrk="1" hangingPunct="1"/>
            <a:r>
              <a:rPr lang="en-US" sz="3000" b="1" smtClean="0"/>
              <a:t>Administrative Performance Evaluation</a:t>
            </a:r>
          </a:p>
        </p:txBody>
      </p:sp>
      <p:sp>
        <p:nvSpPr>
          <p:cNvPr id="35842" name="Rectangle 3"/>
          <p:cNvSpPr>
            <a:spLocks noGrp="1" noChangeArrowheads="1"/>
          </p:cNvSpPr>
          <p:nvPr>
            <p:ph type="body" idx="1"/>
          </p:nvPr>
        </p:nvSpPr>
        <p:spPr/>
        <p:txBody>
          <a:bodyPr/>
          <a:lstStyle/>
          <a:p>
            <a:pPr eaLnBrk="1" hangingPunct="1"/>
            <a:endParaRPr lang="en-US" smtClean="0"/>
          </a:p>
        </p:txBody>
      </p:sp>
      <p:pic>
        <p:nvPicPr>
          <p:cNvPr id="35843" name="Picture 4" descr="Image (3)"/>
          <p:cNvPicPr>
            <a:picLocks noChangeAspect="1" noChangeArrowheads="1"/>
          </p:cNvPicPr>
          <p:nvPr/>
        </p:nvPicPr>
        <p:blipFill>
          <a:blip r:embed="rId2"/>
          <a:srcRect/>
          <a:stretch>
            <a:fillRect/>
          </a:stretch>
        </p:blipFill>
        <p:spPr bwMode="auto">
          <a:xfrm>
            <a:off x="2667000" y="1066800"/>
            <a:ext cx="4329113" cy="555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533400" y="2209800"/>
            <a:ext cx="8382000" cy="2209800"/>
          </a:xfrm>
        </p:spPr>
        <p:txBody>
          <a:bodyPr/>
          <a:lstStyle/>
          <a:p>
            <a:pPr algn="ctr" eaLnBrk="1" hangingPunct="1"/>
            <a:r>
              <a:rPr lang="en-US" sz="3600" b="1" smtClean="0"/>
              <a:t>Participation in all HEC events related to QECs </a:t>
            </a:r>
            <a:br>
              <a:rPr lang="en-US" sz="3600" b="1" smtClean="0"/>
            </a:br>
            <a:r>
              <a:rPr lang="en-US" sz="3600" b="1" smtClean="0"/>
              <a:t/>
            </a:r>
            <a:br>
              <a:rPr lang="en-US" sz="3600" b="1" smtClean="0"/>
            </a:br>
            <a:r>
              <a:rPr lang="en-US" sz="3600" b="1" smtClean="0"/>
              <a:t>(Meetings, Workshops, Seminars)</a:t>
            </a:r>
            <a:br>
              <a:rPr lang="en-US" sz="3600" b="1" smtClean="0"/>
            </a:br>
            <a:r>
              <a:rPr lang="en-US" sz="3600" b="1" smtClean="0"/>
              <a:t/>
            </a:r>
            <a:br>
              <a:rPr lang="en-US" sz="3600" b="1" smtClean="0"/>
            </a:br>
            <a:r>
              <a:rPr lang="en-US" sz="3600" b="1" smtClean="0"/>
              <a:t/>
            </a:r>
            <a:br>
              <a:rPr lang="en-US" sz="3600" b="1" smtClean="0"/>
            </a:br>
            <a:endParaRPr lang="en-US" sz="3600" b="1" smtClean="0"/>
          </a:p>
        </p:txBody>
      </p:sp>
      <p:sp>
        <p:nvSpPr>
          <p:cNvPr id="36866" name="Text Box 3"/>
          <p:cNvSpPr txBox="1">
            <a:spLocks noChangeArrowheads="1"/>
          </p:cNvSpPr>
          <p:nvPr/>
        </p:nvSpPr>
        <p:spPr bwMode="auto">
          <a:xfrm>
            <a:off x="762000" y="4114800"/>
            <a:ext cx="7696200" cy="822325"/>
          </a:xfrm>
          <a:prstGeom prst="rect">
            <a:avLst/>
          </a:prstGeom>
          <a:noFill/>
          <a:ln w="9525">
            <a:noFill/>
            <a:miter lim="800000"/>
            <a:headEnd/>
            <a:tailEnd/>
          </a:ln>
        </p:spPr>
        <p:txBody>
          <a:bodyPr>
            <a:spAutoFit/>
          </a:bodyPr>
          <a:lstStyle/>
          <a:p>
            <a:r>
              <a:rPr lang="en-US">
                <a:solidFill>
                  <a:srgbClr val="000000"/>
                </a:solidFill>
              </a:rPr>
              <a:t>A representative of UHS has attended all the workshops conducted by HEC in QECs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838200" y="304800"/>
            <a:ext cx="7848600" cy="1173163"/>
          </a:xfrm>
        </p:spPr>
        <p:txBody>
          <a:bodyPr/>
          <a:lstStyle/>
          <a:p>
            <a:pPr algn="ctr" eaLnBrk="1" hangingPunct="1"/>
            <a:r>
              <a:rPr lang="en-US" sz="3200" b="1" smtClean="0"/>
              <a:t>Membership of QEC head in University Statutory Bodies</a:t>
            </a:r>
          </a:p>
        </p:txBody>
      </p:sp>
      <p:graphicFrame>
        <p:nvGraphicFramePr>
          <p:cNvPr id="4" name="Table 3"/>
          <p:cNvGraphicFramePr>
            <a:graphicFrameLocks noGrp="1"/>
          </p:cNvGraphicFramePr>
          <p:nvPr/>
        </p:nvGraphicFramePr>
        <p:xfrm>
          <a:off x="1371600" y="1524000"/>
          <a:ext cx="6781800" cy="1477963"/>
        </p:xfrm>
        <a:graphic>
          <a:graphicData uri="http://schemas.openxmlformats.org/drawingml/2006/table">
            <a:tbl>
              <a:tblPr firstRow="1" bandRow="1">
                <a:tableStyleId>{2D5ABB26-0587-4C30-8999-92F81FD0307C}</a:tableStyleId>
              </a:tblPr>
              <a:tblGrid>
                <a:gridCol w="838200"/>
                <a:gridCol w="3048000"/>
                <a:gridCol w="2895600"/>
              </a:tblGrid>
              <a:tr h="218440">
                <a:tc>
                  <a:txBody>
                    <a:bodyPr/>
                    <a:lstStyle/>
                    <a:p>
                      <a:r>
                        <a:rPr lang="en-US" b="1" dirty="0" smtClean="0">
                          <a:solidFill>
                            <a:srgbClr val="000000"/>
                          </a:solidFill>
                        </a:rPr>
                        <a:t>S.No</a:t>
                      </a:r>
                      <a:r>
                        <a:rPr lang="en-US" dirty="0" smtClean="0">
                          <a:solidFill>
                            <a:srgbClr val="000000"/>
                          </a:solidFill>
                        </a:rPr>
                        <a:t>.</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rgbClr val="000000"/>
                          </a:solidFill>
                          <a:effectLst/>
                          <a:latin typeface="+mn-lt"/>
                          <a:ea typeface="+mn-ea"/>
                          <a:cs typeface="+mn-cs"/>
                        </a:rPr>
                        <a:t>Name of the statutory body</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rgbClr val="000000"/>
                          </a:solidFill>
                          <a:effectLst/>
                          <a:latin typeface="+mn-lt"/>
                          <a:ea typeface="+mn-ea"/>
                          <a:cs typeface="+mn-cs"/>
                        </a:rPr>
                        <a:t>Date when acquired</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912" name="Title 1"/>
          <p:cNvSpPr txBox="1">
            <a:spLocks/>
          </p:cNvSpPr>
          <p:nvPr/>
        </p:nvSpPr>
        <p:spPr bwMode="auto">
          <a:xfrm>
            <a:off x="1447800" y="3200400"/>
            <a:ext cx="7010400" cy="762000"/>
          </a:xfrm>
          <a:prstGeom prst="rect">
            <a:avLst/>
          </a:prstGeom>
          <a:noFill/>
          <a:ln w="9525">
            <a:noFill/>
            <a:miter lim="800000"/>
            <a:headEnd/>
            <a:tailEnd/>
          </a:ln>
        </p:spPr>
        <p:txBody>
          <a:bodyPr anchor="b"/>
          <a:lstStyle/>
          <a:p>
            <a:pPr>
              <a:lnSpc>
                <a:spcPct val="80000"/>
              </a:lnSpc>
            </a:pPr>
            <a:r>
              <a:rPr lang="en-US" sz="3200">
                <a:solidFill>
                  <a:srgbClr val="000000"/>
                </a:solidFill>
                <a:latin typeface="Garamond" pitchFamily="18" charset="0"/>
              </a:rPr>
              <a:t>Membership of International Bodies</a:t>
            </a:r>
          </a:p>
        </p:txBody>
      </p:sp>
      <p:graphicFrame>
        <p:nvGraphicFramePr>
          <p:cNvPr id="7" name="Table 6"/>
          <p:cNvGraphicFramePr>
            <a:graphicFrameLocks noGrp="1"/>
          </p:cNvGraphicFramePr>
          <p:nvPr/>
        </p:nvGraphicFramePr>
        <p:xfrm>
          <a:off x="990600" y="4191000"/>
          <a:ext cx="7696200" cy="1482725"/>
        </p:xfrm>
        <a:graphic>
          <a:graphicData uri="http://schemas.openxmlformats.org/drawingml/2006/table">
            <a:tbl>
              <a:tblPr firstRow="1" bandRow="1">
                <a:tableStyleId>{2D5ABB26-0587-4C30-8999-92F81FD0307C}</a:tableStyleId>
              </a:tblPr>
              <a:tblGrid>
                <a:gridCol w="762000"/>
                <a:gridCol w="4724400"/>
                <a:gridCol w="2209800"/>
              </a:tblGrid>
              <a:tr h="370840">
                <a:tc>
                  <a:txBody>
                    <a:bodyPr/>
                    <a:lstStyle/>
                    <a:p>
                      <a:r>
                        <a:rPr lang="en-US" b="1" dirty="0" smtClean="0">
                          <a:solidFill>
                            <a:srgbClr val="000000"/>
                          </a:solidFill>
                        </a:rPr>
                        <a:t>S.No</a:t>
                      </a:r>
                      <a:endParaRPr lang="en-US"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rgbClr val="000000"/>
                          </a:solidFill>
                          <a:effectLst/>
                          <a:latin typeface="+mn-lt"/>
                          <a:ea typeface="+mn-ea"/>
                          <a:cs typeface="+mn-cs"/>
                        </a:rPr>
                        <a:t>Name of the International organization/ body</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rgbClr val="000000"/>
                          </a:solidFill>
                          <a:effectLst/>
                          <a:latin typeface="+mn-lt"/>
                          <a:ea typeface="+mn-ea"/>
                          <a:cs typeface="+mn-cs"/>
                        </a:rPr>
                        <a:t>Date when acquired</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838200" y="2057400"/>
            <a:ext cx="7848600" cy="1371600"/>
          </a:xfrm>
        </p:spPr>
        <p:txBody>
          <a:bodyPr/>
          <a:lstStyle/>
          <a:p>
            <a:pPr eaLnBrk="1" hangingPunct="1"/>
            <a:r>
              <a:rPr lang="en-US" sz="3400" b="1" smtClean="0"/>
              <a:t>QEC Webpage is in progress and all the proformas for quality assurance are being uploaded on UHS website.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a:xfrm>
            <a:off x="615950" y="844550"/>
            <a:ext cx="7851775" cy="1295400"/>
          </a:xfrm>
        </p:spPr>
        <p:txBody>
          <a:bodyPr/>
          <a:lstStyle/>
          <a:p>
            <a:pPr algn="ctr" eaLnBrk="1" hangingPunct="1"/>
            <a:r>
              <a:rPr lang="en-US" sz="4000" b="1" smtClean="0"/>
              <a:t>Problems/Bottlenecks being faced by the QEC</a:t>
            </a:r>
            <a:endParaRPr lang="en-US" sz="3200" smtClean="0"/>
          </a:p>
        </p:txBody>
      </p:sp>
      <p:sp>
        <p:nvSpPr>
          <p:cNvPr id="39938" name="Subtitle 2"/>
          <p:cNvSpPr>
            <a:spLocks noGrp="1"/>
          </p:cNvSpPr>
          <p:nvPr>
            <p:ph type="subTitle" idx="1"/>
          </p:nvPr>
        </p:nvSpPr>
        <p:spPr>
          <a:xfrm>
            <a:off x="533400" y="2743200"/>
            <a:ext cx="7854950" cy="2238375"/>
          </a:xfrm>
        </p:spPr>
        <p:txBody>
          <a:bodyPr/>
          <a:lstStyle/>
          <a:p>
            <a:pPr eaLnBrk="1" hangingPunct="1">
              <a:lnSpc>
                <a:spcPct val="90000"/>
              </a:lnSpc>
              <a:buFont typeface="Wingdings" pitchFamily="2" charset="2"/>
              <a:buChar char="Ø"/>
            </a:pPr>
            <a:r>
              <a:rPr lang="en-US" smtClean="0"/>
              <a:t>Lack of Human Resources in this department</a:t>
            </a:r>
          </a:p>
          <a:p>
            <a:pPr eaLnBrk="1" hangingPunct="1">
              <a:lnSpc>
                <a:spcPct val="90000"/>
              </a:lnSpc>
              <a:buFont typeface="Wingdings" pitchFamily="2" charset="2"/>
              <a:buChar char="Ø"/>
            </a:pP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762000" y="2209800"/>
            <a:ext cx="7848600" cy="2133600"/>
          </a:xfrm>
        </p:spPr>
        <p:txBody>
          <a:bodyPr/>
          <a:lstStyle/>
          <a:p>
            <a:pPr algn="ctr" eaLnBrk="1" hangingPunct="1"/>
            <a:r>
              <a:rPr lang="en-US" b="1" smtClean="0"/>
              <a:t>Submission of Quarterly Progress Report (July-Sept 2010)</a:t>
            </a:r>
            <a:br>
              <a:rPr lang="en-US" b="1" smtClean="0"/>
            </a:br>
            <a:r>
              <a:rPr lang="en-US" b="1" smtClean="0"/>
              <a:t/>
            </a:r>
            <a:br>
              <a:rPr lang="en-US" b="1" smtClean="0"/>
            </a:br>
            <a:r>
              <a:rPr lang="en-US" b="1" smtClean="0"/>
              <a:t>In process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ctrTitle"/>
          </p:nvPr>
        </p:nvSpPr>
        <p:spPr/>
        <p:txBody>
          <a:bodyPr/>
          <a:lstStyle/>
          <a:p>
            <a:pPr eaLnBrk="1" hangingPunct="1"/>
            <a:r>
              <a:rPr lang="en-US" b="1" smtClean="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2"/>
          <p:cNvSpPr>
            <a:spLocks noGrp="1"/>
          </p:cNvSpPr>
          <p:nvPr>
            <p:ph type="body" idx="1"/>
          </p:nvPr>
        </p:nvSpPr>
        <p:spPr>
          <a:xfrm>
            <a:off x="609600" y="0"/>
            <a:ext cx="7772400" cy="990600"/>
          </a:xfrm>
        </p:spPr>
        <p:txBody>
          <a:bodyPr/>
          <a:lstStyle/>
          <a:p>
            <a:pPr algn="ctr" eaLnBrk="1" hangingPunct="1"/>
            <a:r>
              <a:rPr lang="en-US" sz="2400" b="1" smtClean="0"/>
              <a:t>Procurement of QEC Equipment in line with provision of PC-1</a:t>
            </a:r>
          </a:p>
        </p:txBody>
      </p:sp>
      <p:graphicFrame>
        <p:nvGraphicFramePr>
          <p:cNvPr id="5" name="Table 4"/>
          <p:cNvGraphicFramePr>
            <a:graphicFrameLocks noGrp="1"/>
          </p:cNvGraphicFramePr>
          <p:nvPr/>
        </p:nvGraphicFramePr>
        <p:xfrm>
          <a:off x="381000" y="990600"/>
          <a:ext cx="8382000" cy="3840163"/>
        </p:xfrm>
        <a:graphic>
          <a:graphicData uri="http://schemas.openxmlformats.org/drawingml/2006/table">
            <a:tbl>
              <a:tblPr>
                <a:noFill/>
                <a:tableStyleId>{5940675A-B579-460E-94D1-54222C63F5DA}</a:tableStyleId>
              </a:tblPr>
              <a:tblGrid>
                <a:gridCol w="584200"/>
                <a:gridCol w="1397000"/>
                <a:gridCol w="1219200"/>
                <a:gridCol w="1295400"/>
                <a:gridCol w="1579880"/>
                <a:gridCol w="2306320"/>
              </a:tblGrid>
              <a:tr h="6241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000000"/>
                          </a:solidFill>
                          <a:effectLst/>
                          <a:latin typeface="Constantia" pitchFamily="18" charset="0"/>
                          <a:ea typeface="+mn-ea"/>
                          <a:cs typeface="+mn-cs"/>
                        </a:rPr>
                        <a:t>S. 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000000"/>
                          </a:solidFill>
                          <a:effectLst/>
                          <a:latin typeface="Constantia" pitchFamily="18" charset="0"/>
                          <a:ea typeface="+mn-ea"/>
                          <a:cs typeface="+mn-cs"/>
                        </a:rPr>
                        <a:t>Name Of Equipment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000000"/>
                          </a:solidFill>
                          <a:effectLst/>
                          <a:latin typeface="Constantia" pitchFamily="18" charset="0"/>
                          <a:ea typeface="+mn-ea"/>
                          <a:cs typeface="+mn-cs"/>
                        </a:rPr>
                        <a:t>Quantity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onstantia" pitchFamily="18" charset="0"/>
                        </a:rPr>
                        <a:t>Purchase 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onstantia" pitchFamily="18" charset="0"/>
                        </a:rPr>
                        <a:t>Installation 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onstantia" pitchFamily="18" charset="0"/>
                        </a:rPr>
                        <a:t>Purchased from (Univ contribution/HEC)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6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solidFill>
                            <a:srgbClr val="000000"/>
                          </a:solidFill>
                          <a:effectLst/>
                        </a:rPr>
                        <a:t>1</a:t>
                      </a: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000000"/>
                          </a:solidFill>
                          <a:effectLst/>
                        </a:rPr>
                        <a:t>Computers</a:t>
                      </a: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000000"/>
                          </a:solidFill>
                          <a:effectLst/>
                        </a:rPr>
                        <a:t>02 </a:t>
                      </a: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solidFill>
                            <a:srgbClr val="000000"/>
                          </a:solidFill>
                          <a:effectLst/>
                        </a:rPr>
                        <a:t>2</a:t>
                      </a: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smtClean="0">
                          <a:ln>
                            <a:noFill/>
                          </a:ln>
                          <a:solidFill>
                            <a:srgbClr val="000000"/>
                          </a:solidFill>
                          <a:effectLst/>
                        </a:rPr>
                        <a:t>Fax Machine</a:t>
                      </a: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000000"/>
                          </a:solidFill>
                          <a:effectLst/>
                        </a:rPr>
                        <a:t>01</a:t>
                      </a: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solidFill>
                            <a:srgbClr val="000000"/>
                          </a:solidFill>
                          <a:effectLst/>
                        </a:rPr>
                        <a:t>3</a:t>
                      </a: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000000"/>
                          </a:solidFill>
                          <a:effectLst/>
                        </a:rPr>
                        <a:t>Photo copier</a:t>
                      </a: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solidFill>
                            <a:srgbClr val="000000"/>
                          </a:solidFill>
                          <a:effectLst/>
                        </a:rPr>
                        <a:t>01</a:t>
                      </a: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solidFill>
                            <a:srgbClr val="000000"/>
                          </a:solidFill>
                          <a:effectLst/>
                        </a:rPr>
                        <a:t>4</a:t>
                      </a: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000000"/>
                          </a:solidFill>
                          <a:effectLst/>
                        </a:rPr>
                        <a:t>Laser Printer</a:t>
                      </a: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solidFill>
                            <a:srgbClr val="000000"/>
                          </a:solidFill>
                          <a:effectLst/>
                        </a:rPr>
                        <a:t>01</a:t>
                      </a: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000000"/>
                          </a:solidFill>
                          <a:effectLst/>
                        </a:rPr>
                        <a:t>5</a:t>
                      </a: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onstantia" pitchFamily="18" charset="0"/>
                        </a:rPr>
                        <a:t>Other (if any)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solidFill>
                            <a:srgbClr val="000000"/>
                          </a:solidFill>
                          <a:effectLst/>
                        </a:rPr>
                        <a:t>01</a:t>
                      </a: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61" name="Text Placeholder 2"/>
          <p:cNvSpPr txBox="1">
            <a:spLocks/>
          </p:cNvSpPr>
          <p:nvPr/>
        </p:nvSpPr>
        <p:spPr bwMode="auto">
          <a:xfrm>
            <a:off x="381000" y="5181600"/>
            <a:ext cx="8458200" cy="1143000"/>
          </a:xfrm>
          <a:prstGeom prst="rect">
            <a:avLst/>
          </a:prstGeom>
          <a:noFill/>
          <a:ln w="9525">
            <a:noFill/>
            <a:miter lim="800000"/>
            <a:headEnd/>
            <a:tailEnd/>
          </a:ln>
        </p:spPr>
        <p:txBody>
          <a:bodyPr anchor="b"/>
          <a:lstStyle/>
          <a:p>
            <a:pPr algn="just">
              <a:spcBef>
                <a:spcPct val="60000"/>
              </a:spcBef>
              <a:buClr>
                <a:srgbClr val="000000"/>
              </a:buClr>
            </a:pPr>
            <a:r>
              <a:rPr lang="en-US" sz="2000">
                <a:solidFill>
                  <a:srgbClr val="000000"/>
                </a:solidFill>
                <a:latin typeface="Garamond" pitchFamily="18" charset="0"/>
              </a:rPr>
              <a:t>Procurement would take place after the induction of the Deputy Director in the next few months (maximum six(06) months).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2"/>
          <p:cNvSpPr>
            <a:spLocks noGrp="1" noChangeArrowheads="1"/>
          </p:cNvSpPr>
          <p:nvPr>
            <p:ph type="title"/>
          </p:nvPr>
        </p:nvSpPr>
        <p:spPr>
          <a:xfrm>
            <a:off x="1143000" y="0"/>
            <a:ext cx="7848600" cy="762000"/>
          </a:xfrm>
        </p:spPr>
        <p:txBody>
          <a:bodyPr/>
          <a:lstStyle/>
          <a:p>
            <a:pPr eaLnBrk="1" hangingPunct="1"/>
            <a:r>
              <a:rPr lang="en-US" sz="3600" b="1" smtClean="0"/>
              <a:t>Recruitment Status of QEC Staff</a:t>
            </a:r>
          </a:p>
        </p:txBody>
      </p:sp>
      <p:graphicFrame>
        <p:nvGraphicFramePr>
          <p:cNvPr id="6" name="Table 5"/>
          <p:cNvGraphicFramePr>
            <a:graphicFrameLocks noGrp="1"/>
          </p:cNvGraphicFramePr>
          <p:nvPr/>
        </p:nvGraphicFramePr>
        <p:xfrm>
          <a:off x="681038" y="903288"/>
          <a:ext cx="7853362" cy="4202112"/>
        </p:xfrm>
        <a:graphic>
          <a:graphicData uri="http://schemas.openxmlformats.org/drawingml/2006/table">
            <a:tbl>
              <a:tblPr/>
              <a:tblGrid>
                <a:gridCol w="1223682"/>
                <a:gridCol w="1371600"/>
                <a:gridCol w="1143000"/>
                <a:gridCol w="1295400"/>
                <a:gridCol w="1524000"/>
                <a:gridCol w="1295400"/>
              </a:tblGrid>
              <a:tr h="345736">
                <a:tc rowSpan="2">
                  <a:txBody>
                    <a:bodyPr/>
                    <a:lstStyle/>
                    <a:p>
                      <a:pPr marL="0" marR="0" algn="ctr">
                        <a:spcBef>
                          <a:spcPts val="0"/>
                        </a:spcBef>
                        <a:spcAft>
                          <a:spcPts val="0"/>
                        </a:spcAft>
                        <a:tabLst>
                          <a:tab pos="-457200" algn="l"/>
                        </a:tabLst>
                      </a:pPr>
                      <a:r>
                        <a:rPr lang="en-US" sz="2000" b="1" dirty="0">
                          <a:solidFill>
                            <a:srgbClr val="000000"/>
                          </a:solidFill>
                          <a:latin typeface="+mj-lt"/>
                          <a:ea typeface="Times New Roman"/>
                        </a:rPr>
                        <a:t>Posts</a:t>
                      </a:r>
                      <a:endParaRPr lang="en-US" sz="2000" dirty="0">
                        <a:solidFill>
                          <a:srgbClr val="000000"/>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tabLst>
                          <a:tab pos="-457200" algn="l"/>
                        </a:tabLst>
                      </a:pPr>
                      <a:r>
                        <a:rPr lang="en-US" sz="2000" b="1">
                          <a:solidFill>
                            <a:srgbClr val="000000"/>
                          </a:solidFill>
                          <a:latin typeface="Times New Roman"/>
                          <a:ea typeface="Times New Roman"/>
                        </a:rPr>
                        <a:t>Status</a:t>
                      </a:r>
                      <a:endParaRPr lang="en-US" sz="2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tabLst>
                          <a:tab pos="-457200" algn="l"/>
                        </a:tabLst>
                      </a:pPr>
                      <a:r>
                        <a:rPr lang="en-US" sz="2000" b="1" dirty="0">
                          <a:solidFill>
                            <a:srgbClr val="000000"/>
                          </a:solidFill>
                          <a:latin typeface="+mj-lt"/>
                          <a:ea typeface="Times New Roman"/>
                        </a:rPr>
                        <a:t>D</a:t>
                      </a:r>
                      <a:r>
                        <a:rPr lang="en-US" sz="2000" b="1" dirty="0" smtClean="0">
                          <a:solidFill>
                            <a:srgbClr val="000000"/>
                          </a:solidFill>
                          <a:latin typeface="+mj-lt"/>
                          <a:ea typeface="Times New Roman"/>
                        </a:rPr>
                        <a:t>ate </a:t>
                      </a:r>
                      <a:r>
                        <a:rPr lang="en-US" sz="2000" b="1" dirty="0">
                          <a:solidFill>
                            <a:srgbClr val="000000"/>
                          </a:solidFill>
                          <a:latin typeface="+mj-lt"/>
                          <a:ea typeface="Times New Roman"/>
                        </a:rPr>
                        <a:t>of appointment</a:t>
                      </a:r>
                      <a:endParaRPr lang="en-US" sz="2000" dirty="0">
                        <a:solidFill>
                          <a:srgbClr val="000000"/>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457200" algn="l"/>
                        </a:tabLst>
                      </a:pPr>
                      <a:r>
                        <a:rPr lang="en-US" sz="2000" b="1">
                          <a:solidFill>
                            <a:srgbClr val="000000"/>
                          </a:solidFill>
                          <a:latin typeface="+mj-lt"/>
                          <a:ea typeface="Times New Roman"/>
                        </a:rPr>
                        <a:t>Salary</a:t>
                      </a:r>
                      <a:endParaRPr lang="en-US" sz="2000">
                        <a:solidFill>
                          <a:srgbClr val="000000"/>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864">
                <a:tc vMerge="1">
                  <a:txBody>
                    <a:bodyPr/>
                    <a:lstStyle/>
                    <a:p>
                      <a:endParaRPr lang="en-US"/>
                    </a:p>
                  </a:txBody>
                  <a:tcPr/>
                </a:tc>
                <a:tc>
                  <a:txBody>
                    <a:bodyPr/>
                    <a:lstStyle/>
                    <a:p>
                      <a:pPr marL="0" marR="0" algn="just">
                        <a:spcBef>
                          <a:spcPts val="0"/>
                        </a:spcBef>
                        <a:spcAft>
                          <a:spcPts val="0"/>
                        </a:spcAft>
                        <a:tabLst>
                          <a:tab pos="-457200" algn="l"/>
                        </a:tabLst>
                      </a:pPr>
                      <a:r>
                        <a:rPr lang="en-US" sz="2000" b="1" dirty="0">
                          <a:solidFill>
                            <a:srgbClr val="000000"/>
                          </a:solidFill>
                          <a:latin typeface="+mj-lt"/>
                          <a:ea typeface="Times New Roman"/>
                        </a:rPr>
                        <a:t>Permanent</a:t>
                      </a:r>
                      <a:endParaRPr lang="en-US" sz="2000" dirty="0">
                        <a:solidFill>
                          <a:srgbClr val="000000"/>
                        </a:solidFill>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US" sz="2000" b="1" dirty="0">
                          <a:solidFill>
                            <a:srgbClr val="000000"/>
                          </a:solidFill>
                          <a:latin typeface="+mj-lt"/>
                          <a:ea typeface="Times New Roman"/>
                        </a:rPr>
                        <a:t>Contract</a:t>
                      </a:r>
                      <a:endParaRPr lang="en-US" sz="2000" dirty="0">
                        <a:solidFill>
                          <a:srgbClr val="000000"/>
                        </a:solidFill>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US" sz="2000" b="1" dirty="0">
                          <a:solidFill>
                            <a:srgbClr val="000000"/>
                          </a:solidFill>
                          <a:latin typeface="+mj-lt"/>
                          <a:ea typeface="Times New Roman"/>
                        </a:rPr>
                        <a:t>Additional Charge</a:t>
                      </a:r>
                      <a:endParaRPr lang="en-US" sz="2000" dirty="0">
                        <a:solidFill>
                          <a:srgbClr val="000000"/>
                        </a:solidFill>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45736">
                <a:tc>
                  <a:txBody>
                    <a:bodyPr/>
                    <a:lstStyle/>
                    <a:p>
                      <a:pPr marL="0" marR="0" algn="just">
                        <a:spcBef>
                          <a:spcPts val="0"/>
                        </a:spcBef>
                        <a:spcAft>
                          <a:spcPts val="0"/>
                        </a:spcAft>
                        <a:tabLst>
                          <a:tab pos="-457200" algn="l"/>
                        </a:tabLst>
                      </a:pPr>
                      <a:r>
                        <a:rPr lang="en-US" sz="2000" dirty="0">
                          <a:solidFill>
                            <a:srgbClr val="000000"/>
                          </a:solidFill>
                          <a:latin typeface="+mn-lt"/>
                          <a:ea typeface="Times New Roman"/>
                        </a:rPr>
                        <a:t>Director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983">
                <a:tc>
                  <a:txBody>
                    <a:bodyPr/>
                    <a:lstStyle/>
                    <a:p>
                      <a:pPr marL="0" marR="0" algn="just">
                        <a:spcBef>
                          <a:spcPts val="0"/>
                        </a:spcBef>
                        <a:spcAft>
                          <a:spcPts val="0"/>
                        </a:spcAft>
                        <a:tabLst>
                          <a:tab pos="-457200" algn="l"/>
                        </a:tabLst>
                      </a:pPr>
                      <a:r>
                        <a:rPr lang="en-US" sz="2000" dirty="0">
                          <a:solidFill>
                            <a:srgbClr val="000000"/>
                          </a:solidFill>
                          <a:latin typeface="+mn-lt"/>
                          <a:ea typeface="Times New Roman"/>
                        </a:rPr>
                        <a:t>Deputy Director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310">
                <a:tc>
                  <a:txBody>
                    <a:bodyPr/>
                    <a:lstStyle/>
                    <a:p>
                      <a:pPr marL="0" marR="0" algn="just">
                        <a:spcBef>
                          <a:spcPts val="0"/>
                        </a:spcBef>
                        <a:spcAft>
                          <a:spcPts val="0"/>
                        </a:spcAft>
                        <a:tabLst>
                          <a:tab pos="-457200" algn="l"/>
                        </a:tabLst>
                      </a:pPr>
                      <a:r>
                        <a:rPr lang="en-US" sz="2000" dirty="0">
                          <a:solidFill>
                            <a:srgbClr val="000000"/>
                          </a:solidFill>
                          <a:latin typeface="+mn-lt"/>
                          <a:ea typeface="Times New Roman"/>
                        </a:rPr>
                        <a:t>Data Analyst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473">
                <a:tc>
                  <a:txBody>
                    <a:bodyPr/>
                    <a:lstStyle/>
                    <a:p>
                      <a:pPr marL="0" marR="0" algn="just">
                        <a:spcBef>
                          <a:spcPts val="0"/>
                        </a:spcBef>
                        <a:spcAft>
                          <a:spcPts val="0"/>
                        </a:spcAft>
                        <a:tabLst>
                          <a:tab pos="-457200" algn="l"/>
                        </a:tabLst>
                      </a:pPr>
                      <a:r>
                        <a:rPr lang="en-US" sz="2000" dirty="0">
                          <a:solidFill>
                            <a:srgbClr val="000000"/>
                          </a:solidFill>
                          <a:latin typeface="+mn-lt"/>
                          <a:ea typeface="Times New Roman"/>
                        </a:rPr>
                        <a:t>Personal </a:t>
                      </a:r>
                      <a:r>
                        <a:rPr lang="en-US" sz="2000" dirty="0" smtClean="0">
                          <a:solidFill>
                            <a:srgbClr val="000000"/>
                          </a:solidFill>
                          <a:latin typeface="+mn-lt"/>
                          <a:ea typeface="Times New Roman"/>
                        </a:rPr>
                        <a:t>Assistant</a:t>
                      </a: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736">
                <a:tc>
                  <a:txBody>
                    <a:bodyPr/>
                    <a:lstStyle/>
                    <a:p>
                      <a:pPr marL="0" marR="0" algn="just">
                        <a:spcBef>
                          <a:spcPts val="0"/>
                        </a:spcBef>
                        <a:spcAft>
                          <a:spcPts val="0"/>
                        </a:spcAft>
                        <a:tabLst>
                          <a:tab pos="-457200" algn="l"/>
                        </a:tabLst>
                      </a:pPr>
                      <a:r>
                        <a:rPr lang="en-US" sz="2000" dirty="0">
                          <a:solidFill>
                            <a:srgbClr val="000000"/>
                          </a:solidFill>
                          <a:latin typeface="+mn-lt"/>
                          <a:ea typeface="Times New Roman"/>
                        </a:rPr>
                        <a:t>NQ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228">
                <a:tc>
                  <a:txBody>
                    <a:bodyPr/>
                    <a:lstStyle/>
                    <a:p>
                      <a:pPr marL="0" marR="0" algn="just">
                        <a:spcBef>
                          <a:spcPts val="0"/>
                        </a:spcBef>
                        <a:spcAft>
                          <a:spcPts val="0"/>
                        </a:spcAft>
                        <a:tabLst>
                          <a:tab pos="-457200" algn="l"/>
                        </a:tabLst>
                      </a:pPr>
                      <a:r>
                        <a:rPr lang="en-US" sz="2000" dirty="0">
                          <a:solidFill>
                            <a:srgbClr val="000000"/>
                          </a:solidFill>
                          <a:latin typeface="+mn-lt"/>
                          <a:ea typeface="Times New Roman"/>
                        </a:rPr>
                        <a:t>Additional Posts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dirty="0">
                        <a:solidFill>
                          <a:srgbClr val="000000"/>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94" name="Rectangle 13"/>
          <p:cNvSpPr txBox="1">
            <a:spLocks noChangeArrowheads="1"/>
          </p:cNvSpPr>
          <p:nvPr/>
        </p:nvSpPr>
        <p:spPr bwMode="auto">
          <a:xfrm>
            <a:off x="381000" y="5181600"/>
            <a:ext cx="8763000" cy="1600200"/>
          </a:xfrm>
          <a:prstGeom prst="rect">
            <a:avLst/>
          </a:prstGeom>
          <a:noFill/>
          <a:ln w="9525">
            <a:noFill/>
            <a:miter lim="800000"/>
            <a:headEnd/>
            <a:tailEnd/>
          </a:ln>
        </p:spPr>
        <p:txBody>
          <a:bodyPr/>
          <a:lstStyle/>
          <a:p>
            <a:pPr marL="342900" indent="-342900">
              <a:spcBef>
                <a:spcPct val="60000"/>
              </a:spcBef>
              <a:buClr>
                <a:srgbClr val="000000"/>
              </a:buClr>
              <a:buFontTx/>
              <a:buChar char="•"/>
            </a:pPr>
            <a:r>
              <a:rPr lang="en-US" sz="1800">
                <a:solidFill>
                  <a:srgbClr val="000000"/>
                </a:solidFill>
                <a:latin typeface="Garamond" pitchFamily="18" charset="0"/>
              </a:rPr>
              <a:t>Appointment for Deputy director was made but because of his inability to join, further recruitment could not take place. It is hoped that all staff would be appointed after the selection of Director/Deputy Director in the next six (06) months.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2"/>
          <p:cNvSpPr>
            <a:spLocks noGrp="1" noChangeArrowheads="1"/>
          </p:cNvSpPr>
          <p:nvPr>
            <p:ph type="title"/>
          </p:nvPr>
        </p:nvSpPr>
        <p:spPr>
          <a:xfrm>
            <a:off x="990600" y="533400"/>
            <a:ext cx="7620000" cy="1066800"/>
          </a:xfrm>
        </p:spPr>
        <p:txBody>
          <a:bodyPr/>
          <a:lstStyle/>
          <a:p>
            <a:pPr algn="ctr" eaLnBrk="1" hangingPunct="1"/>
            <a:r>
              <a:rPr lang="en-US" sz="3200" b="1" smtClean="0"/>
              <a:t>Awareness seminars/conferences/ workshops arranged at University on QA</a:t>
            </a:r>
          </a:p>
        </p:txBody>
      </p:sp>
      <p:graphicFrame>
        <p:nvGraphicFramePr>
          <p:cNvPr id="6" name="Table 5"/>
          <p:cNvGraphicFramePr>
            <a:graphicFrameLocks noGrp="1"/>
          </p:cNvGraphicFramePr>
          <p:nvPr/>
        </p:nvGraphicFramePr>
        <p:xfrm>
          <a:off x="533400" y="1981200"/>
          <a:ext cx="8077200" cy="1752600"/>
        </p:xfrm>
        <a:graphic>
          <a:graphicData uri="http://schemas.openxmlformats.org/drawingml/2006/table">
            <a:tbl>
              <a:tblPr/>
              <a:tblGrid>
                <a:gridCol w="762000"/>
                <a:gridCol w="3582352"/>
                <a:gridCol w="698614"/>
                <a:gridCol w="1254921"/>
                <a:gridCol w="1779314"/>
              </a:tblGrid>
              <a:tr h="701040">
                <a:tc>
                  <a:txBody>
                    <a:bodyPr/>
                    <a:lstStyle/>
                    <a:p>
                      <a:pPr marL="0" marR="0" algn="ctr">
                        <a:spcBef>
                          <a:spcPts val="0"/>
                        </a:spcBef>
                        <a:spcAft>
                          <a:spcPts val="0"/>
                        </a:spcAft>
                        <a:tabLst>
                          <a:tab pos="-457200" algn="l"/>
                          <a:tab pos="0" algn="l"/>
                          <a:tab pos="571500" algn="l"/>
                        </a:tabLst>
                      </a:pPr>
                      <a:r>
                        <a:rPr lang="en-US" sz="2000" b="1" dirty="0">
                          <a:solidFill>
                            <a:srgbClr val="000000"/>
                          </a:solidFill>
                          <a:latin typeface="+mj-lt"/>
                          <a:ea typeface="Times New Roman"/>
                        </a:rPr>
                        <a:t>S.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0" algn="l"/>
                          <a:tab pos="457200" algn="l"/>
                          <a:tab pos="571500" algn="l"/>
                        </a:tabLst>
                      </a:pPr>
                      <a:r>
                        <a:rPr lang="en-US" sz="2000" b="1" dirty="0">
                          <a:solidFill>
                            <a:srgbClr val="000000"/>
                          </a:solidFill>
                          <a:latin typeface="+mj-lt"/>
                          <a:ea typeface="Times New Roman"/>
                        </a:rPr>
                        <a:t>Title of the event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0" algn="l"/>
                        </a:tabLst>
                      </a:pPr>
                      <a:r>
                        <a:rPr lang="en-US" sz="2000" b="1">
                          <a:solidFill>
                            <a:srgbClr val="00000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0" algn="l"/>
                        </a:tabLst>
                      </a:pPr>
                      <a:r>
                        <a:rPr lang="en-US" sz="2000" b="1">
                          <a:solidFill>
                            <a:srgbClr val="000000"/>
                          </a:solidFill>
                          <a:latin typeface="+mj-lt"/>
                          <a:ea typeface="Times New Roman"/>
                        </a:rPr>
                        <a:t>Target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0" algn="l"/>
                        </a:tabLst>
                      </a:pPr>
                      <a:r>
                        <a:rPr lang="en-US" sz="2000" b="1" dirty="0">
                          <a:solidFill>
                            <a:srgbClr val="000000"/>
                          </a:solidFill>
                          <a:latin typeface="+mj-lt"/>
                          <a:ea typeface="Times New Roman"/>
                        </a:rPr>
                        <a:t>Purpose of the event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gn="just">
                        <a:spcBef>
                          <a:spcPts val="0"/>
                        </a:spcBef>
                        <a:spcAft>
                          <a:spcPts val="0"/>
                        </a:spcAft>
                        <a:tabLst>
                          <a:tab pos="-457200" algn="l"/>
                        </a:tabLst>
                      </a:pPr>
                      <a:endParaRPr lang="en-US" sz="2000" b="1">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gn="just">
                        <a:spcBef>
                          <a:spcPts val="0"/>
                        </a:spcBef>
                        <a:spcAft>
                          <a:spcPts val="0"/>
                        </a:spcAft>
                        <a:tabLst>
                          <a:tab pos="-457200" algn="l"/>
                        </a:tabLst>
                      </a:pPr>
                      <a:endParaRPr lang="en-US" sz="2000" b="1">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gn="just">
                        <a:spcBef>
                          <a:spcPts val="0"/>
                        </a:spcBef>
                        <a:spcAft>
                          <a:spcPts val="0"/>
                        </a:spcAft>
                        <a:tabLst>
                          <a:tab pos="-457200" algn="l"/>
                        </a:tabLst>
                      </a:pPr>
                      <a:endParaRPr lang="en-US" sz="2000" b="1">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2000" b="1"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90" name="Content Placeholder 2"/>
          <p:cNvSpPr>
            <a:spLocks noGrp="1"/>
          </p:cNvSpPr>
          <p:nvPr>
            <p:ph idx="1"/>
          </p:nvPr>
        </p:nvSpPr>
        <p:spPr>
          <a:xfrm>
            <a:off x="533400" y="4114800"/>
            <a:ext cx="8153400" cy="2468563"/>
          </a:xfrm>
        </p:spPr>
        <p:txBody>
          <a:bodyPr/>
          <a:lstStyle/>
          <a:p>
            <a:pPr eaLnBrk="1" hangingPunct="1"/>
            <a:r>
              <a:rPr lang="en-US" sz="2400" b="1" smtClean="0"/>
              <a:t>A Member of the University has attended workshops arranged by HEC on Quality Assurance.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0" y="1295400"/>
            <a:ext cx="9144000" cy="2667000"/>
          </a:xfrm>
        </p:spPr>
        <p:txBody>
          <a:bodyPr/>
          <a:lstStyle/>
          <a:p>
            <a:pPr marL="762000" indent="-762000" eaLnBrk="1" hangingPunct="1"/>
            <a:r>
              <a:rPr lang="en-US" sz="2800" cap="none" smtClean="0"/>
              <a:t>	</a:t>
            </a:r>
            <a:r>
              <a:rPr lang="en-US" sz="2200" cap="none" smtClean="0"/>
              <a:t>Examination evaluation proformas given to all MCAT applicants in 2009 and 2010 which equals about 68000 students.</a:t>
            </a:r>
            <a:br>
              <a:rPr lang="en-US" sz="2200" cap="none" smtClean="0"/>
            </a:br>
            <a:r>
              <a:rPr lang="en-US" sz="2200" cap="none" smtClean="0"/>
              <a:t/>
            </a:r>
            <a:br>
              <a:rPr lang="en-US" sz="2200" cap="none" smtClean="0"/>
            </a:br>
            <a:r>
              <a:rPr lang="en-US" sz="2200" cap="none" smtClean="0"/>
              <a:t>Similar evaluation proformas given to all medical students taking part in various professional examinations.</a:t>
            </a:r>
            <a:br>
              <a:rPr lang="en-US" sz="2200" cap="none" smtClean="0"/>
            </a:br>
            <a:r>
              <a:rPr lang="en-US" sz="2200" cap="none" smtClean="0"/>
              <a:t/>
            </a:r>
            <a:br>
              <a:rPr lang="en-US" sz="2200" cap="none" smtClean="0"/>
            </a:br>
            <a:r>
              <a:rPr lang="en-US" sz="2200" cap="none" smtClean="0"/>
              <a:t>Recently employees and supervisors survey has been sent to all the employees from BPS11 to BPS16 and the process </a:t>
            </a:r>
            <a:br>
              <a:rPr lang="en-US" sz="2200" cap="none" smtClean="0"/>
            </a:br>
            <a:r>
              <a:rPr lang="en-US" sz="2200" cap="none" smtClean="0"/>
              <a:t>would continue to higher grades also.</a:t>
            </a:r>
            <a:br>
              <a:rPr lang="en-US" sz="2200" cap="none" smtClean="0"/>
            </a:br>
            <a:r>
              <a:rPr lang="en-US" sz="2200" cap="none" smtClean="0"/>
              <a:t/>
            </a:r>
            <a:br>
              <a:rPr lang="en-US" sz="2200" cap="none" smtClean="0"/>
            </a:br>
            <a:r>
              <a:rPr lang="en-US" sz="2200" cap="none" smtClean="0"/>
              <a:t>A full time statistical officer at the UHS would prepare performance evaluation of employees ,students and supervisors.</a:t>
            </a:r>
            <a:br>
              <a:rPr lang="en-US" sz="2200" cap="none" smtClean="0"/>
            </a:br>
            <a:r>
              <a:rPr lang="en-US" sz="2200" cap="none" smtClean="0"/>
              <a:t/>
            </a:r>
            <a:br>
              <a:rPr lang="en-US" sz="2200" cap="none" smtClean="0"/>
            </a:br>
            <a:r>
              <a:rPr lang="en-US" sz="2200" cap="none" smtClean="0"/>
              <a:t>A dedicated office for quality assurance called QAC has been setup that is currently under the DME and CILT till the post for Director/Deputy Director QAC has been appointed. </a:t>
            </a:r>
            <a:br>
              <a:rPr lang="en-US" sz="2200" cap="none" smtClean="0"/>
            </a:br>
            <a:r>
              <a:rPr lang="en-US" sz="2200" cap="none" smtClean="0"/>
              <a:t/>
            </a:r>
            <a:br>
              <a:rPr lang="en-US" sz="2200" cap="none" smtClean="0"/>
            </a:br>
            <a:endParaRPr lang="en-US" sz="2200" cap="none" smtClean="0"/>
          </a:p>
        </p:txBody>
      </p:sp>
      <p:sp>
        <p:nvSpPr>
          <p:cNvPr id="20482" name="Title 3"/>
          <p:cNvSpPr>
            <a:spLocks/>
          </p:cNvSpPr>
          <p:nvPr/>
        </p:nvSpPr>
        <p:spPr bwMode="auto">
          <a:xfrm>
            <a:off x="0" y="0"/>
            <a:ext cx="9144000" cy="914400"/>
          </a:xfrm>
          <a:prstGeom prst="rect">
            <a:avLst/>
          </a:prstGeom>
          <a:noFill/>
          <a:ln w="9525">
            <a:noFill/>
            <a:miter lim="800000"/>
            <a:headEnd/>
            <a:tailEnd/>
          </a:ln>
        </p:spPr>
        <p:txBody>
          <a:bodyPr/>
          <a:lstStyle/>
          <a:p>
            <a:pPr algn="ctr">
              <a:lnSpc>
                <a:spcPct val="80000"/>
              </a:lnSpc>
            </a:pPr>
            <a:r>
              <a:rPr lang="en-US" sz="3600">
                <a:solidFill>
                  <a:srgbClr val="000000"/>
                </a:solidFill>
                <a:latin typeface="Garamond" pitchFamily="18" charset="0"/>
              </a:rPr>
              <a:t>IMPLEMENTATION STATUS OF QA MECHANISM</a:t>
            </a:r>
            <a:br>
              <a:rPr lang="en-US" sz="3600">
                <a:solidFill>
                  <a:srgbClr val="000000"/>
                </a:solidFill>
                <a:latin typeface="Garamond" pitchFamily="18" charset="0"/>
              </a:rPr>
            </a:br>
            <a:r>
              <a:rPr lang="en-US" sz="3600">
                <a:solidFill>
                  <a:srgbClr val="000000"/>
                </a:solidFill>
                <a:latin typeface="Garamond" pitchFamily="18" charset="0"/>
              </a:rPr>
              <a:t/>
            </a:r>
            <a:br>
              <a:rPr lang="en-US" sz="3600">
                <a:solidFill>
                  <a:srgbClr val="000000"/>
                </a:solidFill>
                <a:latin typeface="Garamond" pitchFamily="18" charset="0"/>
              </a:rPr>
            </a:br>
            <a:endParaRPr lang="en-US" sz="3800">
              <a:solidFill>
                <a:srgbClr val="000000"/>
              </a:solidFill>
              <a:latin typeface="Garamon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914400" y="1524000"/>
            <a:ext cx="7848600" cy="1905000"/>
          </a:xfrm>
        </p:spPr>
        <p:txBody>
          <a:bodyPr/>
          <a:lstStyle/>
          <a:p>
            <a:pPr algn="ctr" eaLnBrk="1" hangingPunct="1"/>
            <a:r>
              <a:rPr lang="en-US" sz="3000" b="1" smtClean="0"/>
              <a:t>Compilation of Program Team Reports in Four selected Departments </a:t>
            </a:r>
            <a:br>
              <a:rPr lang="en-US" sz="3000" b="1" smtClean="0"/>
            </a:br>
            <a:r>
              <a:rPr lang="en-US" sz="3000" b="1" smtClean="0"/>
              <a:t>(SARs to be submitted to QAA-HEC)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smtClean="0"/>
              <a:t>SELF ASSESSMENT EXERCISE</a:t>
            </a:r>
            <a:endParaRPr lang="en-US" smtClean="0"/>
          </a:p>
        </p:txBody>
      </p:sp>
      <p:graphicFrame>
        <p:nvGraphicFramePr>
          <p:cNvPr id="4" name="Table 3"/>
          <p:cNvGraphicFramePr>
            <a:graphicFrameLocks noGrp="1"/>
          </p:cNvGraphicFramePr>
          <p:nvPr/>
        </p:nvGraphicFramePr>
        <p:xfrm>
          <a:off x="26988" y="1524000"/>
          <a:ext cx="9067800" cy="3421063"/>
        </p:xfrm>
        <a:graphic>
          <a:graphicData uri="http://schemas.openxmlformats.org/drawingml/2006/table">
            <a:tbl>
              <a:tblPr/>
              <a:tblGrid>
                <a:gridCol w="582304"/>
                <a:gridCol w="1295400"/>
                <a:gridCol w="1143000"/>
                <a:gridCol w="990600"/>
                <a:gridCol w="990600"/>
                <a:gridCol w="1066800"/>
                <a:gridCol w="990600"/>
                <a:gridCol w="1170296"/>
                <a:gridCol w="838200"/>
              </a:tblGrid>
              <a:tr h="829492">
                <a:tc rowSpan="2">
                  <a:txBody>
                    <a:bodyPr/>
                    <a:lstStyle/>
                    <a:p>
                      <a:pPr marL="0" marR="0" algn="ctr">
                        <a:spcBef>
                          <a:spcPts val="0"/>
                        </a:spcBef>
                        <a:spcAft>
                          <a:spcPts val="0"/>
                        </a:spcAft>
                        <a:tabLst>
                          <a:tab pos="-457200" algn="l"/>
                          <a:tab pos="0" algn="l"/>
                          <a:tab pos="571500" algn="l"/>
                        </a:tabLst>
                      </a:pPr>
                      <a:r>
                        <a:rPr lang="en-US" sz="1400" b="1" dirty="0">
                          <a:solidFill>
                            <a:srgbClr val="000000"/>
                          </a:solidFill>
                          <a:latin typeface="+mj-lt"/>
                          <a:ea typeface="Times New Roman"/>
                        </a:rPr>
                        <a:t>S. No</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457200" algn="l"/>
                          <a:tab pos="0" algn="l"/>
                          <a:tab pos="571500" algn="l"/>
                        </a:tabLst>
                      </a:pPr>
                      <a:r>
                        <a:rPr lang="en-US" sz="1400" b="1" dirty="0">
                          <a:solidFill>
                            <a:srgbClr val="000000"/>
                          </a:solidFill>
                          <a:latin typeface="+mj-lt"/>
                          <a:ea typeface="Times New Roman"/>
                        </a:rPr>
                        <a:t>Departments undertaking SA exercise</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457200" algn="l"/>
                          <a:tab pos="0" algn="l"/>
                        </a:tabLst>
                      </a:pPr>
                      <a:r>
                        <a:rPr lang="en-US" sz="1400" b="1" dirty="0">
                          <a:solidFill>
                            <a:srgbClr val="000000"/>
                          </a:solidFill>
                          <a:latin typeface="+mj-lt"/>
                          <a:ea typeface="Times New Roman"/>
                        </a:rPr>
                        <a:t>PTs formed</a:t>
                      </a:r>
                    </a:p>
                    <a:p>
                      <a:pPr marL="0" marR="0" algn="ctr">
                        <a:spcBef>
                          <a:spcPts val="0"/>
                        </a:spcBef>
                        <a:spcAft>
                          <a:spcPts val="0"/>
                        </a:spcAft>
                        <a:tabLst>
                          <a:tab pos="-457200" algn="l"/>
                          <a:tab pos="0" algn="l"/>
                        </a:tabLst>
                      </a:pPr>
                      <a:r>
                        <a:rPr lang="en-US" sz="1400" b="1" dirty="0" smtClean="0">
                          <a:solidFill>
                            <a:srgbClr val="000000"/>
                          </a:solidFill>
                          <a:latin typeface="+mj-lt"/>
                          <a:ea typeface="Times New Roman"/>
                        </a:rPr>
                        <a:t>(Yes/No)</a:t>
                      </a:r>
                      <a:endParaRPr lang="en-US" sz="1400" b="1" dirty="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tabLst>
                          <a:tab pos="-457200" algn="l"/>
                          <a:tab pos="0" algn="l"/>
                        </a:tabLst>
                      </a:pPr>
                      <a:r>
                        <a:rPr lang="en-US" sz="1400" b="1" dirty="0">
                          <a:solidFill>
                            <a:srgbClr val="000000"/>
                          </a:solidFill>
                          <a:latin typeface="+mj-lt"/>
                          <a:ea typeface="Times New Roman"/>
                        </a:rPr>
                        <a:t>Program Team Report completed</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tabLst>
                          <a:tab pos="-457200" algn="l"/>
                          <a:tab pos="0" algn="l"/>
                        </a:tabLst>
                      </a:pPr>
                      <a:endParaRPr lang="en-US" sz="1400" b="1" dirty="0">
                        <a:solidFill>
                          <a:srgbClr val="000000"/>
                        </a:solidFill>
                        <a:latin typeface="+mj-lt"/>
                        <a:ea typeface="Times New Roman"/>
                      </a:endParaRPr>
                    </a:p>
                    <a:p>
                      <a:pPr marL="0" marR="0" algn="ctr">
                        <a:spcBef>
                          <a:spcPts val="0"/>
                        </a:spcBef>
                        <a:spcAft>
                          <a:spcPts val="0"/>
                        </a:spcAft>
                        <a:tabLst>
                          <a:tab pos="-457200" algn="l"/>
                          <a:tab pos="0" algn="l"/>
                        </a:tabLst>
                      </a:pPr>
                      <a:r>
                        <a:rPr lang="en-US" sz="1400" b="1" dirty="0">
                          <a:solidFill>
                            <a:srgbClr val="000000"/>
                          </a:solidFill>
                          <a:latin typeface="+mj-lt"/>
                          <a:ea typeface="Times New Roman"/>
                        </a:rPr>
                        <a:t>QEC Review of the Program Teams Report</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76130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457200" algn="l"/>
                        </a:tabLst>
                      </a:pPr>
                      <a:r>
                        <a:rPr lang="en-US" sz="1400" b="1" dirty="0">
                          <a:solidFill>
                            <a:srgbClr val="000000"/>
                          </a:solidFill>
                          <a:latin typeface="+mj-lt"/>
                          <a:ea typeface="Times New Roman"/>
                        </a:rPr>
                        <a:t>No. of Criteria</a:t>
                      </a:r>
                    </a:p>
                    <a:p>
                      <a:pPr marL="0" marR="0" algn="ctr">
                        <a:spcBef>
                          <a:spcPts val="0"/>
                        </a:spcBef>
                        <a:spcAft>
                          <a:spcPts val="0"/>
                        </a:spcAft>
                        <a:tabLst>
                          <a:tab pos="-457200" algn="l"/>
                        </a:tabLst>
                      </a:pPr>
                      <a:r>
                        <a:rPr lang="en-US" sz="1400" b="1" dirty="0">
                          <a:solidFill>
                            <a:srgbClr val="000000"/>
                          </a:solidFill>
                          <a:latin typeface="+mj-lt"/>
                          <a:ea typeface="Times New Roman"/>
                        </a:rPr>
                        <a:t>covered</a:t>
                      </a:r>
                    </a:p>
                    <a:p>
                      <a:pPr marL="0" marR="0" algn="ctr">
                        <a:spcBef>
                          <a:spcPts val="0"/>
                        </a:spcBef>
                        <a:spcAft>
                          <a:spcPts val="0"/>
                        </a:spcAft>
                        <a:tabLst>
                          <a:tab pos="-457200" algn="l"/>
                        </a:tabLst>
                      </a:pPr>
                      <a:r>
                        <a:rPr lang="en-US" sz="1400" b="1" dirty="0">
                          <a:solidFill>
                            <a:srgbClr val="000000"/>
                          </a:solidFill>
                          <a:latin typeface="+mj-lt"/>
                          <a:ea typeface="Times New Roman"/>
                        </a:rPr>
                        <a:t>( out of 8)</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solidFill>
                            <a:srgbClr val="000000"/>
                          </a:solidFill>
                          <a:latin typeface="+mj-lt"/>
                          <a:ea typeface="Times New Roman"/>
                        </a:rPr>
                        <a:t>No. of Standards covered</a:t>
                      </a:r>
                    </a:p>
                    <a:p>
                      <a:pPr marL="0" marR="0" algn="ctr">
                        <a:spcBef>
                          <a:spcPts val="0"/>
                        </a:spcBef>
                        <a:spcAft>
                          <a:spcPts val="0"/>
                        </a:spcAft>
                        <a:tabLst>
                          <a:tab pos="-457200" algn="l"/>
                        </a:tabLst>
                      </a:pPr>
                      <a:r>
                        <a:rPr lang="en-US" sz="1400" b="1" dirty="0">
                          <a:solidFill>
                            <a:srgbClr val="000000"/>
                          </a:solidFill>
                          <a:latin typeface="+mj-lt"/>
                          <a:ea typeface="Times New Roman"/>
                        </a:rPr>
                        <a:t>(out of 31)</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solidFill>
                            <a:srgbClr val="000000"/>
                          </a:solidFill>
                          <a:latin typeface="+mj-lt"/>
                          <a:ea typeface="Times New Roman"/>
                        </a:rPr>
                        <a:t>No. &amp; Type of Surveys completed</a:t>
                      </a:r>
                    </a:p>
                    <a:p>
                      <a:pPr marL="0" marR="0" algn="ctr">
                        <a:spcBef>
                          <a:spcPts val="0"/>
                        </a:spcBef>
                        <a:spcAft>
                          <a:spcPts val="0"/>
                        </a:spcAft>
                        <a:tabLst>
                          <a:tab pos="-457200" algn="l"/>
                        </a:tabLst>
                      </a:pPr>
                      <a:r>
                        <a:rPr lang="en-US" sz="1400" b="1" dirty="0">
                          <a:solidFill>
                            <a:srgbClr val="000000"/>
                          </a:solidFill>
                          <a:latin typeface="+mj-lt"/>
                          <a:ea typeface="Times New Roman"/>
                        </a:rPr>
                        <a:t>( out of 10)</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solidFill>
                            <a:srgbClr val="000000"/>
                          </a:solidFill>
                          <a:latin typeface="+mj-lt"/>
                          <a:ea typeface="Times New Roman"/>
                        </a:rPr>
                        <a:t>Date of submission of the report by the PT</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solidFill>
                            <a:srgbClr val="000000"/>
                          </a:solidFill>
                          <a:latin typeface="+mj-lt"/>
                          <a:ea typeface="Times New Roman"/>
                        </a:rPr>
                        <a:t>Report if returned to PT and further submission by PT(Specify Dates)</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solidFill>
                            <a:srgbClr val="000000"/>
                          </a:solidFill>
                          <a:latin typeface="+mj-lt"/>
                          <a:ea typeface="Times New Roman"/>
                        </a:rPr>
                        <a:t>Report finalized (Date)</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98">
                <a:tc>
                  <a:txBody>
                    <a:bodyPr/>
                    <a:lstStyle/>
                    <a:p>
                      <a:pPr marL="0" marR="0" algn="just">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dirty="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98">
                <a:tc>
                  <a:txBody>
                    <a:bodyPr/>
                    <a:lstStyle/>
                    <a:p>
                      <a:pPr marL="0" marR="0" algn="just">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98">
                <a:tc>
                  <a:txBody>
                    <a:bodyPr/>
                    <a:lstStyle/>
                    <a:p>
                      <a:pPr marL="0" marR="0" algn="just">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1400" b="0" dirty="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dirty="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dirty="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a:solidFill>
                          <a:srgbClr val="000000"/>
                        </a:solidFill>
                        <a:latin typeface="+mj-lt"/>
                        <a:ea typeface="Times New Roman"/>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endParaRPr lang="en-US" sz="1400" b="0" dirty="0">
                        <a:solidFill>
                          <a:srgbClr val="000000"/>
                        </a:solidFill>
                        <a:latin typeface="+mj-lt"/>
                        <a:ea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85" name="TextBox 2"/>
          <p:cNvSpPr txBox="1">
            <a:spLocks noChangeArrowheads="1"/>
          </p:cNvSpPr>
          <p:nvPr/>
        </p:nvSpPr>
        <p:spPr bwMode="auto">
          <a:xfrm>
            <a:off x="609600" y="5334000"/>
            <a:ext cx="8054975" cy="641350"/>
          </a:xfrm>
          <a:prstGeom prst="rect">
            <a:avLst/>
          </a:prstGeom>
          <a:noFill/>
          <a:ln w="9525">
            <a:noFill/>
            <a:miter lim="800000"/>
            <a:headEnd/>
            <a:tailEnd/>
          </a:ln>
        </p:spPr>
        <p:txBody>
          <a:bodyPr>
            <a:spAutoFit/>
          </a:bodyPr>
          <a:lstStyle/>
          <a:p>
            <a:pPr marL="285750" indent="-285750">
              <a:buFont typeface="Arial" charset="0"/>
              <a:buChar char="•"/>
            </a:pPr>
            <a:r>
              <a:rPr lang="en-US" sz="1800">
                <a:solidFill>
                  <a:srgbClr val="000000"/>
                </a:solidFill>
                <a:latin typeface="Garamond" pitchFamily="18" charset="0"/>
              </a:rPr>
              <a:t>Proformas’ of various headings are attached.</a:t>
            </a:r>
          </a:p>
          <a:p>
            <a:pPr marL="285750" indent="-285750">
              <a:buFont typeface="Arial" charset="0"/>
              <a:buChar char="•"/>
            </a:pPr>
            <a:endParaRPr lang="en-US" sz="1800">
              <a:solidFill>
                <a:srgbClr val="000000"/>
              </a:solidFill>
              <a:latin typeface="Garamond"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990600" y="533400"/>
            <a:ext cx="7848600" cy="457200"/>
          </a:xfrm>
        </p:spPr>
        <p:txBody>
          <a:bodyPr/>
          <a:lstStyle/>
          <a:p>
            <a:pPr algn="ctr" eaLnBrk="1" hangingPunct="1"/>
            <a:r>
              <a:rPr lang="en-US" sz="3000" b="1" smtClean="0"/>
              <a:t>Research Student Progress Review Form</a:t>
            </a:r>
          </a:p>
        </p:txBody>
      </p:sp>
      <p:sp>
        <p:nvSpPr>
          <p:cNvPr id="23554" name="Rectangle 3"/>
          <p:cNvSpPr>
            <a:spLocks noGrp="1" noChangeArrowheads="1"/>
          </p:cNvSpPr>
          <p:nvPr>
            <p:ph type="body" idx="1"/>
          </p:nvPr>
        </p:nvSpPr>
        <p:spPr/>
        <p:txBody>
          <a:bodyPr/>
          <a:lstStyle/>
          <a:p>
            <a:pPr eaLnBrk="1" hangingPunct="1"/>
            <a:endParaRPr lang="en-US" smtClean="0"/>
          </a:p>
        </p:txBody>
      </p:sp>
      <p:pic>
        <p:nvPicPr>
          <p:cNvPr id="23555" name="Picture 4" descr="Image (10)"/>
          <p:cNvPicPr>
            <a:picLocks noChangeAspect="1" noChangeArrowheads="1"/>
          </p:cNvPicPr>
          <p:nvPr/>
        </p:nvPicPr>
        <p:blipFill>
          <a:blip r:embed="rId2"/>
          <a:srcRect/>
          <a:stretch>
            <a:fillRect/>
          </a:stretch>
        </p:blipFill>
        <p:spPr bwMode="auto">
          <a:xfrm>
            <a:off x="2362200" y="1219200"/>
            <a:ext cx="4648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for project post-mortem">
  <a:themeElements>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project post-mortem</Template>
  <TotalTime>299</TotalTime>
  <Words>585</Words>
  <Application>Microsoft Office PowerPoint</Application>
  <PresentationFormat>On-screen Show (4:3)</PresentationFormat>
  <Paragraphs>109</Paragraphs>
  <Slides>27</Slides>
  <Notes>0</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27</vt:i4>
      </vt:variant>
    </vt:vector>
  </HeadingPairs>
  <TitlesOfParts>
    <vt:vector size="34" baseType="lpstr">
      <vt:lpstr>Arial</vt:lpstr>
      <vt:lpstr>Garamond</vt:lpstr>
      <vt:lpstr>Times New Roman</vt:lpstr>
      <vt:lpstr>Constantia</vt:lpstr>
      <vt:lpstr>Wingdings</vt:lpstr>
      <vt:lpstr>Presentation for project post-mortem</vt:lpstr>
      <vt:lpstr>Presentation for project post-mortem</vt:lpstr>
      <vt:lpstr>  University of Health Sciences, Lahore 2nd Meeting of Phase-III QECs</vt:lpstr>
      <vt:lpstr>QEC SECRETARIAT ESTABLISHMENT</vt:lpstr>
      <vt:lpstr>Slide 3</vt:lpstr>
      <vt:lpstr>Recruitment Status of QEC Staff</vt:lpstr>
      <vt:lpstr>Awareness seminars/conferences/ workshops arranged at University on QA</vt:lpstr>
      <vt:lpstr> Examination evaluation proformas given to all MCAT applicants in 2009 and 2010 which equals about 68000 students.  Similar evaluation proformas given to all medical students taking part in various professional examinations.  Recently employees and supervisors survey has been sent to all the employees from BPS11 to BPS16 and the process  would continue to higher grades also.  A full time statistical officer at the UHS would prepare performance evaluation of employees ,students and supervisors.  A dedicated office for quality assurance called QAC has been setup that is currently under the DME and CILT till the post for Director/Deputy Director QAC has been appointed.   </vt:lpstr>
      <vt:lpstr>Compilation of Program Team Reports in Four selected Departments  (SARs to be submitted to QAA-HEC)</vt:lpstr>
      <vt:lpstr>SELF ASSESSMENT EXERCISE</vt:lpstr>
      <vt:lpstr>Research Student Progress Review Form</vt:lpstr>
      <vt:lpstr>Faculty Survey</vt:lpstr>
      <vt:lpstr>Faculty Professional Evaluation Form</vt:lpstr>
      <vt:lpstr>Faculty Course Review Report</vt:lpstr>
      <vt:lpstr>Employer Survey</vt:lpstr>
      <vt:lpstr>Annual Course Report Proforma</vt:lpstr>
      <vt:lpstr>Alumni Survey</vt:lpstr>
      <vt:lpstr>Survey of Graduating Students</vt:lpstr>
      <vt:lpstr>Student Course Evaluation Form</vt:lpstr>
      <vt:lpstr>Performance Based Evaluation of Faculty By Students</vt:lpstr>
      <vt:lpstr>Employee Performance Evaluation Form</vt:lpstr>
      <vt:lpstr>Survey of Department Offering M.Phil/Ph.D</vt:lpstr>
      <vt:lpstr>Administrative Performance Evaluation</vt:lpstr>
      <vt:lpstr>Participation in all HEC events related to QECs   (Meetings, Workshops, Seminars)   </vt:lpstr>
      <vt:lpstr>Membership of QEC head in University Statutory Bodies</vt:lpstr>
      <vt:lpstr>QEC Webpage is in progress and all the proformas for quality assurance are being uploaded on UHS website.</vt:lpstr>
      <vt:lpstr>Problems/Bottlenecks being faced by the QEC</vt:lpstr>
      <vt:lpstr>Submission of Quarterly Progress Report (July-Sept 2010)  In process</vt:lpstr>
      <vt:lpstr>Thank You!</vt:lpstr>
    </vt:vector>
  </TitlesOfParts>
  <Company>HEC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Name 1st Quarterly Meeting</dc:title>
  <dc:creator>nmalik</dc:creator>
  <cp:lastModifiedBy>uhs</cp:lastModifiedBy>
  <cp:revision>67</cp:revision>
  <cp:lastPrinted>1601-01-01T00:00:00Z</cp:lastPrinted>
  <dcterms:created xsi:type="dcterms:W3CDTF">2010-09-21T04:36:28Z</dcterms:created>
  <dcterms:modified xsi:type="dcterms:W3CDTF">2010-11-27T08:14:44Z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TC010184551033</vt:lpwstr>
  </property>
</Properties>
</file>