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8"/>
  </p:handoutMasterIdLst>
  <p:sldIdLst>
    <p:sldId id="256" r:id="rId2"/>
    <p:sldId id="266" r:id="rId3"/>
    <p:sldId id="267" r:id="rId4"/>
    <p:sldId id="269" r:id="rId5"/>
    <p:sldId id="296" r:id="rId6"/>
    <p:sldId id="287" r:id="rId7"/>
    <p:sldId id="295" r:id="rId8"/>
    <p:sldId id="271" r:id="rId9"/>
    <p:sldId id="282" r:id="rId10"/>
    <p:sldId id="273" r:id="rId11"/>
    <p:sldId id="272" r:id="rId12"/>
    <p:sldId id="274" r:id="rId13"/>
    <p:sldId id="275" r:id="rId14"/>
    <p:sldId id="276" r:id="rId15"/>
    <p:sldId id="277" r:id="rId16"/>
    <p:sldId id="278" r:id="rId17"/>
    <p:sldId id="279" r:id="rId18"/>
    <p:sldId id="280" r:id="rId19"/>
    <p:sldId id="281" r:id="rId20"/>
    <p:sldId id="283" r:id="rId21"/>
    <p:sldId id="257" r:id="rId22"/>
    <p:sldId id="258" r:id="rId23"/>
    <p:sldId id="284" r:id="rId24"/>
    <p:sldId id="259" r:id="rId25"/>
    <p:sldId id="260" r:id="rId26"/>
    <p:sldId id="28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00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2B17A3-F9EC-468B-9A9B-C1F358B096EA}" type="datetimeFigureOut">
              <a:rPr lang="en-US" smtClean="0"/>
              <a:pPr/>
              <a:t>4/28/2012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5D7C5A-AB1F-4D95-849D-0629CCD1642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7E7EFB-BA77-4E30-B362-B309D5461D87}"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E7EFB-BA77-4E30-B362-B309D5461D87}"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E7EFB-BA77-4E30-B362-B309D5461D87}"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E7EFB-BA77-4E30-B362-B309D5461D87}"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7E7EFB-BA77-4E30-B362-B309D5461D87}"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7E7EFB-BA77-4E30-B362-B309D5461D87}"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7E7EFB-BA77-4E30-B362-B309D5461D87}" type="datetimeFigureOut">
              <a:rPr lang="en-US" smtClean="0"/>
              <a:pPr/>
              <a:t>4/28/2012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7E7EFB-BA77-4E30-B362-B309D5461D87}" type="datetimeFigureOut">
              <a:rPr lang="en-US" smtClean="0"/>
              <a:pPr/>
              <a:t>4/28/2012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E7EFB-BA77-4E30-B362-B309D5461D87}" type="datetimeFigureOut">
              <a:rPr lang="en-US" smtClean="0"/>
              <a:pPr/>
              <a:t>4/28/2012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7E7EFB-BA77-4E30-B362-B309D5461D87}"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7E7EFB-BA77-4E30-B362-B309D5461D87}"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75000-77F8-457C-9D5A-0D2B4B0521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7E7EFB-BA77-4E30-B362-B309D5461D87}" type="datetimeFigureOut">
              <a:rPr lang="en-US" smtClean="0"/>
              <a:pPr/>
              <a:t>4/28/2012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75000-77F8-457C-9D5A-0D2B4B0521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0"/>
            <a:ext cx="8382000" cy="2514600"/>
          </a:xfrm>
        </p:spPr>
        <p:txBody>
          <a:bodyPr>
            <a:normAutofit fontScale="90000"/>
          </a:bodyPr>
          <a:lstStyle/>
          <a:p>
            <a:pPr algn="ct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3100" dirty="0" smtClean="0">
                <a:latin typeface="Georgia" pitchFamily="18" charset="0"/>
              </a:rPr>
              <a:t> </a:t>
            </a:r>
            <a:r>
              <a:rPr lang="en-US" sz="3100" b="1" dirty="0" smtClean="0">
                <a:solidFill>
                  <a:schemeClr val="tx1"/>
                </a:solidFill>
                <a:latin typeface="Georgia" pitchFamily="18" charset="0"/>
                <a:cs typeface="Times New Roman" pitchFamily="18" charset="0"/>
              </a:rPr>
              <a:t>4</a:t>
            </a:r>
            <a:r>
              <a:rPr lang="en-US" sz="3100" b="1" baseline="30000" dirty="0" smtClean="0">
                <a:solidFill>
                  <a:schemeClr val="tx1"/>
                </a:solidFill>
                <a:latin typeface="Georgia" pitchFamily="18" charset="0"/>
                <a:cs typeface="Times New Roman" pitchFamily="18" charset="0"/>
              </a:rPr>
              <a:t>th</a:t>
            </a:r>
            <a:r>
              <a:rPr lang="en-US" sz="3100" b="1" dirty="0" smtClean="0">
                <a:solidFill>
                  <a:schemeClr val="tx1"/>
                </a:solidFill>
                <a:latin typeface="Georgia" pitchFamily="18" charset="0"/>
                <a:cs typeface="Times New Roman" pitchFamily="18" charset="0"/>
              </a:rPr>
              <a:t> Meeting of Quality Enhancement Cells (Phase-III)</a:t>
            </a:r>
            <a:br>
              <a:rPr lang="en-US" sz="3100" b="1" dirty="0" smtClean="0">
                <a:solidFill>
                  <a:schemeClr val="tx1"/>
                </a:solidFill>
                <a:latin typeface="Georgia" pitchFamily="18" charset="0"/>
                <a:cs typeface="Times New Roman" pitchFamily="18" charset="0"/>
              </a:rPr>
            </a:br>
            <a:r>
              <a:rPr lang="en-US" sz="3100" b="1" dirty="0" smtClean="0">
                <a:solidFill>
                  <a:schemeClr val="tx1"/>
                </a:solidFill>
                <a:latin typeface="Georgia" pitchFamily="18" charset="0"/>
                <a:cs typeface="Times New Roman" pitchFamily="18" charset="0"/>
              </a:rPr>
              <a:t>	</a:t>
            </a:r>
            <a:r>
              <a:rPr lang="en-US" b="1" dirty="0" smtClean="0">
                <a:latin typeface="Georgia" pitchFamily="18" charset="0"/>
                <a:cs typeface="Times New Roman" pitchFamily="18" charset="0"/>
              </a:rPr>
              <a:t/>
            </a:r>
            <a:br>
              <a:rPr lang="en-US" b="1" dirty="0" smtClean="0">
                <a:latin typeface="Georgia" pitchFamily="18" charset="0"/>
                <a:cs typeface="Times New Roman" pitchFamily="18" charset="0"/>
              </a:rPr>
            </a:br>
            <a:endParaRPr lang="en-US" sz="4000" b="1" dirty="0">
              <a:latin typeface="Georgia" pitchFamily="18" charset="0"/>
              <a:cs typeface="Times New Roman" pitchFamily="18" charset="0"/>
            </a:endParaRPr>
          </a:p>
        </p:txBody>
      </p:sp>
      <p:sp>
        <p:nvSpPr>
          <p:cNvPr id="3" name="Subtitle 2"/>
          <p:cNvSpPr>
            <a:spLocks noGrp="1"/>
          </p:cNvSpPr>
          <p:nvPr>
            <p:ph type="subTitle" idx="1"/>
          </p:nvPr>
        </p:nvSpPr>
        <p:spPr>
          <a:xfrm>
            <a:off x="1524000" y="4114800"/>
            <a:ext cx="7086600" cy="838200"/>
          </a:xfrm>
        </p:spPr>
        <p:txBody>
          <a:bodyPr/>
          <a:lstStyle/>
          <a:p>
            <a:pPr>
              <a:spcBef>
                <a:spcPts val="0"/>
              </a:spcBef>
            </a:pPr>
            <a:r>
              <a:rPr lang="en-US" b="1" dirty="0" smtClean="0">
                <a:solidFill>
                  <a:schemeClr val="tx1"/>
                </a:solidFill>
                <a:latin typeface="Times New Roman" pitchFamily="18" charset="0"/>
                <a:cs typeface="Times New Roman" pitchFamily="18" charset="0"/>
              </a:rPr>
              <a:t>University of Health Sciences, Lahore </a:t>
            </a:r>
            <a:endParaRPr lang="en-US" b="1" dirty="0">
              <a:solidFill>
                <a:schemeClr val="tx1"/>
              </a:solidFill>
              <a:latin typeface="Times New Roman" pitchFamily="18" charset="0"/>
              <a:cs typeface="Times New Roman" pitchFamily="18" charset="0"/>
            </a:endParaRPr>
          </a:p>
        </p:txBody>
      </p:sp>
      <p:pic>
        <p:nvPicPr>
          <p:cNvPr id="5" name="Picture 4"/>
          <p:cNvPicPr>
            <a:picLocks noChangeAspect="1" noChangeArrowheads="1"/>
          </p:cNvPicPr>
          <p:nvPr/>
        </p:nvPicPr>
        <p:blipFill>
          <a:blip r:embed="rId2" cstate="print"/>
          <a:srcRect/>
          <a:stretch>
            <a:fillRect/>
          </a:stretch>
        </p:blipFill>
        <p:spPr bwMode="auto">
          <a:xfrm>
            <a:off x="7589520" y="0"/>
            <a:ext cx="1554480" cy="15544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2" descr="D:\QEC\QEC logo.jpg"/>
          <p:cNvPicPr>
            <a:picLocks noChangeAspect="1" noChangeArrowheads="1"/>
          </p:cNvPicPr>
          <p:nvPr/>
        </p:nvPicPr>
        <p:blipFill>
          <a:blip r:embed="rId3" cstate="print"/>
          <a:srcRect/>
          <a:stretch>
            <a:fillRect/>
          </a:stretch>
        </p:blipFill>
        <p:spPr bwMode="auto">
          <a:xfrm>
            <a:off x="0" y="0"/>
            <a:ext cx="1524000" cy="1524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Rectangle 7"/>
          <p:cNvSpPr txBox="1">
            <a:spLocks noChangeArrowheads="1"/>
          </p:cNvSpPr>
          <p:nvPr/>
        </p:nvSpPr>
        <p:spPr>
          <a:xfrm>
            <a:off x="1295400" y="5410200"/>
            <a:ext cx="7162800" cy="1219200"/>
          </a:xfrm>
          <a:prstGeom prst="rect">
            <a:avLst/>
          </a:prstGeom>
        </p:spPr>
        <p:txBody>
          <a:bodyPr vert="horz" anchor="b">
            <a:noAutofit/>
          </a:bodyPr>
          <a:lstStyle/>
          <a:p>
            <a:pPr marL="0" marR="0" lvl="0" indent="0" algn="ctr" defTabSz="914400" rtl="0" eaLnBrk="1" fontAlgn="auto" latinLnBrk="0" hangingPunct="1">
              <a:lnSpc>
                <a:spcPct val="90000"/>
              </a:lnSpc>
              <a:spcBef>
                <a:spcPct val="20000"/>
              </a:spcBef>
              <a:spcAft>
                <a:spcPts val="0"/>
              </a:spcAft>
              <a:buClr>
                <a:schemeClr val="accent1"/>
              </a:buClr>
              <a:buSzPct val="70000"/>
              <a:buFont typeface="Wingdings 2"/>
              <a:buNone/>
              <a:tabLst/>
              <a:defRPr/>
            </a:pPr>
            <a:r>
              <a:rPr lang="en-US" b="1" dirty="0" smtClean="0"/>
              <a:t>Presented By: Waqas Latif</a:t>
            </a:r>
          </a:p>
          <a:p>
            <a:pPr marL="0" marR="0" lvl="0" indent="0" algn="ctr" defTabSz="914400" rtl="0" eaLnBrk="1" fontAlgn="auto" latinLnBrk="0" hangingPunct="1">
              <a:lnSpc>
                <a:spcPct val="90000"/>
              </a:lnSpc>
              <a:spcBef>
                <a:spcPct val="20000"/>
              </a:spcBef>
              <a:spcAft>
                <a:spcPts val="0"/>
              </a:spcAft>
              <a:buClr>
                <a:schemeClr val="accent1"/>
              </a:buClr>
              <a:buSzPct val="70000"/>
              <a:buFont typeface="Wingdings 2"/>
              <a:buNone/>
              <a:tabLst/>
              <a:defRPr/>
            </a:pPr>
            <a:r>
              <a:rPr lang="en-US" b="1" dirty="0" smtClean="0"/>
              <a:t>M.Sc. Biostatistics</a:t>
            </a:r>
          </a:p>
          <a:p>
            <a:pPr lvl="0" algn="ctr">
              <a:lnSpc>
                <a:spcPct val="90000"/>
              </a:lnSpc>
              <a:spcBef>
                <a:spcPct val="20000"/>
              </a:spcBef>
              <a:buClr>
                <a:schemeClr val="accent1"/>
              </a:buClr>
              <a:buSzPct val="70000"/>
              <a:defRPr/>
            </a:pPr>
            <a:r>
              <a:rPr lang="en-US" b="1" dirty="0" smtClean="0"/>
              <a:t>Deputy Director (Additional Charge) Quality Enhancement Cell</a:t>
            </a:r>
          </a:p>
          <a:p>
            <a:pPr marL="0" marR="0" lvl="0" indent="0" algn="ctr" defTabSz="914400" rtl="0" eaLnBrk="1" fontAlgn="auto" latinLnBrk="0" hangingPunct="1">
              <a:lnSpc>
                <a:spcPct val="90000"/>
              </a:lnSpc>
              <a:spcBef>
                <a:spcPct val="20000"/>
              </a:spcBef>
              <a:spcAft>
                <a:spcPts val="0"/>
              </a:spcAft>
              <a:buClr>
                <a:schemeClr val="accent1"/>
              </a:buClr>
              <a:buSzPct val="70000"/>
              <a:buFont typeface="Wingdings 2"/>
              <a:buNone/>
              <a:tabLst/>
              <a:defRPr/>
            </a:pPr>
            <a:r>
              <a:rPr lang="en-US" b="1" dirty="0" smtClean="0"/>
              <a:t>University of Health Sciences, Lahore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normAutofit/>
          </a:bodyPr>
          <a:lstStyle/>
          <a:p>
            <a:r>
              <a:rPr lang="en-US" sz="2800" b="1" dirty="0" smtClean="0">
                <a:latin typeface="Times New Roman" pitchFamily="18" charset="0"/>
                <a:cs typeface="Times New Roman" pitchFamily="18" charset="0"/>
              </a:rPr>
              <a:t>Current status in view of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Implementation plans of seven programs</a:t>
            </a:r>
            <a:endParaRPr lang="en-US" sz="4800" dirty="0"/>
          </a:p>
        </p:txBody>
      </p:sp>
      <p:sp>
        <p:nvSpPr>
          <p:cNvPr id="3" name="Content Placeholder 2"/>
          <p:cNvSpPr>
            <a:spLocks noGrp="1"/>
          </p:cNvSpPr>
          <p:nvPr>
            <p:ph idx="1"/>
          </p:nvPr>
        </p:nvSpPr>
        <p:spPr>
          <a:xfrm>
            <a:off x="304800" y="1447800"/>
            <a:ext cx="8610600" cy="4999038"/>
          </a:xfrm>
        </p:spPr>
        <p:txBody>
          <a:bodyPr>
            <a:normAutofit/>
          </a:bodyPr>
          <a:lstStyle/>
          <a:p>
            <a:pPr marL="514350" indent="-514350">
              <a:lnSpc>
                <a:spcPct val="150000"/>
              </a:lnSpc>
              <a:spcBef>
                <a:spcPts val="0"/>
              </a:spcBef>
              <a:buFont typeface="+mj-lt"/>
              <a:buAutoNum type="arabicPeriod"/>
            </a:pPr>
            <a:endParaRPr lang="en-US" sz="2600" dirty="0" smtClean="0">
              <a:latin typeface="Times New Roman" pitchFamily="18" charset="0"/>
              <a:cs typeface="Times New Roman" pitchFamily="18" charset="0"/>
            </a:endParaRPr>
          </a:p>
          <a:p>
            <a:pPr marL="514350" indent="-514350">
              <a:lnSpc>
                <a:spcPct val="150000"/>
              </a:lnSpc>
              <a:spcBef>
                <a:spcPts val="0"/>
              </a:spcBef>
              <a:buFont typeface="+mj-lt"/>
              <a:buAutoNum type="arabicPeriod"/>
            </a:pPr>
            <a:r>
              <a:rPr lang="en-US" sz="2600" dirty="0" smtClean="0">
                <a:latin typeface="Times New Roman" pitchFamily="18" charset="0"/>
                <a:cs typeface="Times New Roman" pitchFamily="18" charset="0"/>
              </a:rPr>
              <a:t>Allied Health Sciences</a:t>
            </a:r>
          </a:p>
          <a:p>
            <a:pPr marL="514350" indent="-514350">
              <a:lnSpc>
                <a:spcPct val="150000"/>
              </a:lnSpc>
              <a:spcBef>
                <a:spcPts val="0"/>
              </a:spcBef>
              <a:buFont typeface="+mj-lt"/>
              <a:buAutoNum type="arabicPeriod"/>
            </a:pPr>
            <a:r>
              <a:rPr lang="en-US" sz="2600" dirty="0" smtClean="0">
                <a:latin typeface="Times New Roman" pitchFamily="18" charset="0"/>
                <a:cs typeface="Times New Roman" pitchFamily="18" charset="0"/>
              </a:rPr>
              <a:t>Anatomy </a:t>
            </a:r>
          </a:p>
          <a:p>
            <a:pPr marL="514350" indent="-514350">
              <a:lnSpc>
                <a:spcPct val="150000"/>
              </a:lnSpc>
              <a:spcBef>
                <a:spcPts val="0"/>
              </a:spcBef>
              <a:buFont typeface="+mj-lt"/>
              <a:buAutoNum type="arabicPeriod"/>
            </a:pPr>
            <a:r>
              <a:rPr lang="en-US" sz="2600" dirty="0" smtClean="0">
                <a:latin typeface="Times New Roman" pitchFamily="18" charset="0"/>
                <a:cs typeface="Times New Roman" pitchFamily="18" charset="0"/>
              </a:rPr>
              <a:t>Biochemistry</a:t>
            </a:r>
          </a:p>
          <a:p>
            <a:pPr marL="514350" indent="-514350">
              <a:lnSpc>
                <a:spcPct val="150000"/>
              </a:lnSpc>
              <a:spcBef>
                <a:spcPts val="0"/>
              </a:spcBef>
              <a:buFont typeface="+mj-lt"/>
              <a:buAutoNum type="arabicPeriod"/>
            </a:pPr>
            <a:r>
              <a:rPr lang="en-US" sz="2600" dirty="0" smtClean="0">
                <a:latin typeface="Times New Roman" pitchFamily="18" charset="0"/>
                <a:cs typeface="Times New Roman" pitchFamily="18" charset="0"/>
              </a:rPr>
              <a:t>Immunology</a:t>
            </a:r>
          </a:p>
          <a:p>
            <a:pPr marL="514350" indent="-514350">
              <a:lnSpc>
                <a:spcPct val="150000"/>
              </a:lnSpc>
              <a:spcBef>
                <a:spcPts val="0"/>
              </a:spcBef>
              <a:buFont typeface="+mj-lt"/>
              <a:buAutoNum type="arabicPeriod"/>
            </a:pPr>
            <a:r>
              <a:rPr lang="en-US" sz="2600" dirty="0" smtClean="0">
                <a:latin typeface="Times New Roman" pitchFamily="18" charset="0"/>
                <a:cs typeface="Times New Roman" pitchFamily="18" charset="0"/>
              </a:rPr>
              <a:t>Morbid Anatomy &amp; Histopathology</a:t>
            </a:r>
          </a:p>
          <a:p>
            <a:pPr marL="514350" indent="-514350">
              <a:lnSpc>
                <a:spcPct val="150000"/>
              </a:lnSpc>
              <a:spcBef>
                <a:spcPts val="0"/>
              </a:spcBef>
              <a:buFont typeface="+mj-lt"/>
              <a:buAutoNum type="arabicPeriod"/>
            </a:pPr>
            <a:r>
              <a:rPr lang="en-US" sz="2600" dirty="0" smtClean="0">
                <a:latin typeface="Times New Roman" pitchFamily="18" charset="0"/>
                <a:cs typeface="Times New Roman" pitchFamily="18" charset="0"/>
              </a:rPr>
              <a:t>Pharmacology </a:t>
            </a:r>
          </a:p>
          <a:p>
            <a:pPr marL="514350" indent="-514350">
              <a:lnSpc>
                <a:spcPct val="150000"/>
              </a:lnSpc>
              <a:spcBef>
                <a:spcPts val="0"/>
              </a:spcBef>
              <a:buFont typeface="+mj-lt"/>
              <a:buAutoNum type="arabicPeriod"/>
            </a:pPr>
            <a:r>
              <a:rPr lang="en-US" sz="2600" dirty="0" smtClean="0">
                <a:latin typeface="Times New Roman" pitchFamily="18" charset="0"/>
                <a:cs typeface="Times New Roman" pitchFamily="18" charset="0"/>
              </a:rPr>
              <a:t>Physiology &amp; Cell Biology </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228600" y="1205309"/>
          <a:ext cx="8686800" cy="5590454"/>
        </p:xfrm>
        <a:graphic>
          <a:graphicData uri="http://schemas.openxmlformats.org/drawingml/2006/table">
            <a:tbl>
              <a:tblPr/>
              <a:tblGrid>
                <a:gridCol w="2590800"/>
                <a:gridCol w="4284601"/>
                <a:gridCol w="1811399"/>
              </a:tblGrid>
              <a:tr h="553479">
                <a:tc>
                  <a:txBody>
                    <a:bodyPr/>
                    <a:lstStyle/>
                    <a:p>
                      <a:pPr marL="382270" marR="344805" algn="ctr">
                        <a:lnSpc>
                          <a:spcPct val="115000"/>
                        </a:lnSpc>
                        <a:spcBef>
                          <a:spcPts val="0"/>
                        </a:spcBef>
                        <a:spcAft>
                          <a:spcPts val="0"/>
                        </a:spcAft>
                      </a:pPr>
                      <a:r>
                        <a:rPr lang="en-US" sz="1600" b="1" dirty="0">
                          <a:latin typeface="Times New Roman" pitchFamily="18" charset="0"/>
                          <a:ea typeface="Times New Roman"/>
                          <a:cs typeface="Times New Roman" pitchFamily="18" charset="0"/>
                        </a:rPr>
                        <a:t>Issues Highlighted</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a:lnSpc>
                          <a:spcPct val="115000"/>
                        </a:lnSpc>
                        <a:spcBef>
                          <a:spcPts val="0"/>
                        </a:spcBef>
                        <a:spcAft>
                          <a:spcPts val="0"/>
                        </a:spcAft>
                      </a:pPr>
                      <a:r>
                        <a:rPr lang="en-US" sz="1600" b="1" dirty="0">
                          <a:latin typeface="Times New Roman" pitchFamily="18" charset="0"/>
                          <a:ea typeface="Times New Roman"/>
                          <a:cs typeface="Times New Roman" pitchFamily="18" charset="0"/>
                        </a:rPr>
                        <a:t>Action Agreed</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a:lnSpc>
                          <a:spcPct val="115000"/>
                        </a:lnSpc>
                        <a:spcBef>
                          <a:spcPts val="420"/>
                        </a:spcBef>
                        <a:spcAft>
                          <a:spcPts val="0"/>
                        </a:spcAft>
                      </a:pPr>
                      <a:r>
                        <a:rPr lang="en-US" sz="1600" b="1" dirty="0">
                          <a:latin typeface="Times New Roman" pitchFamily="18" charset="0"/>
                          <a:ea typeface="Times New Roman"/>
                          <a:cs typeface="Times New Roman" pitchFamily="18" charset="0"/>
                        </a:rPr>
                        <a:t>Res</a:t>
                      </a:r>
                      <a:r>
                        <a:rPr lang="en-US" sz="1600" b="1" spc="-70" dirty="0">
                          <a:latin typeface="Times New Roman" pitchFamily="18" charset="0"/>
                          <a:ea typeface="Times New Roman"/>
                          <a:cs typeface="Times New Roman" pitchFamily="18" charset="0"/>
                        </a:rPr>
                        <a:t>p</a:t>
                      </a:r>
                      <a:r>
                        <a:rPr lang="en-US" sz="1600" b="1" dirty="0">
                          <a:latin typeface="Times New Roman" pitchFamily="18" charset="0"/>
                          <a:ea typeface="Times New Roman"/>
                          <a:cs typeface="Times New Roman" pitchFamily="18" charset="0"/>
                        </a:rPr>
                        <a:t>onsi</a:t>
                      </a:r>
                      <a:r>
                        <a:rPr lang="en-US" sz="1600" b="1" spc="-75" dirty="0">
                          <a:latin typeface="Times New Roman" pitchFamily="18" charset="0"/>
                          <a:ea typeface="Times New Roman"/>
                          <a:cs typeface="Times New Roman" pitchFamily="18" charset="0"/>
                        </a:rPr>
                        <a:t>b</a:t>
                      </a:r>
                      <a:r>
                        <a:rPr lang="en-US" sz="1600" b="1" dirty="0">
                          <a:latin typeface="Times New Roman" pitchFamily="18" charset="0"/>
                          <a:ea typeface="Times New Roman"/>
                          <a:cs typeface="Times New Roman" pitchFamily="18" charset="0"/>
                        </a:rPr>
                        <a:t>le</a:t>
                      </a:r>
                    </a:p>
                    <a:p>
                      <a:pPr marL="181610" marR="309880" algn="ctr">
                        <a:lnSpc>
                          <a:spcPct val="115000"/>
                        </a:lnSpc>
                        <a:spcBef>
                          <a:spcPts val="0"/>
                        </a:spcBef>
                        <a:spcAft>
                          <a:spcPts val="0"/>
                        </a:spcAft>
                      </a:pPr>
                      <a:r>
                        <a:rPr lang="en-US" sz="1600" b="1" dirty="0">
                          <a:latin typeface="Times New Roman" pitchFamily="18" charset="0"/>
                          <a:ea typeface="Times New Roman"/>
                          <a:cs typeface="Times New Roman" pitchFamily="18" charset="0"/>
                        </a:rPr>
                        <a:t>Department</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488600">
                <a:tc>
                  <a:txBody>
                    <a:bodyPr/>
                    <a:lstStyle/>
                    <a:p>
                      <a:pPr marL="0" marR="0" algn="just">
                        <a:lnSpc>
                          <a:spcPct val="115000"/>
                        </a:lnSpc>
                        <a:spcBef>
                          <a:spcPts val="30"/>
                        </a:spcBef>
                        <a:spcAft>
                          <a:spcPts val="0"/>
                        </a:spcAft>
                      </a:pPr>
                      <a:r>
                        <a:rPr lang="en-US" sz="1450" dirty="0">
                          <a:latin typeface="Times New Roman" pitchFamily="18" charset="0"/>
                          <a:ea typeface="Times New Roman"/>
                          <a:cs typeface="Times New Roman" pitchFamily="18" charset="0"/>
                        </a:rPr>
                        <a:t>Clinical material for research</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30"/>
                        </a:spcBef>
                        <a:spcAft>
                          <a:spcPts val="0"/>
                        </a:spcAft>
                      </a:pPr>
                      <a:r>
                        <a:rPr lang="en-US" sz="1450" dirty="0">
                          <a:latin typeface="Times New Roman" pitchFamily="18" charset="0"/>
                          <a:ea typeface="Times New Roman"/>
                          <a:cs typeface="Times New Roman" pitchFamily="18" charset="0"/>
                        </a:rPr>
                        <a:t>Build a collection center of UHS.</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smtClean="0">
                          <a:latin typeface="Times New Roman" pitchFamily="18" charset="0"/>
                          <a:ea typeface="Times New Roman"/>
                          <a:cs typeface="Times New Roman" pitchFamily="18" charset="0"/>
                        </a:rPr>
                        <a:t>Director Admin </a:t>
                      </a:r>
                      <a:endParaRPr lang="en-US" sz="1450" dirty="0">
                        <a:latin typeface="Times New Roman" pitchFamily="18" charset="0"/>
                        <a:ea typeface="Times New Roman"/>
                        <a:cs typeface="Times New Roman" pitchFamily="18" charset="0"/>
                      </a:endParaRP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501644">
                <a:tc>
                  <a:txBody>
                    <a:bodyPr/>
                    <a:lstStyle/>
                    <a:p>
                      <a:pPr marL="0" marR="0" algn="just">
                        <a:lnSpc>
                          <a:spcPct val="115000"/>
                        </a:lnSpc>
                        <a:spcBef>
                          <a:spcPts val="0"/>
                        </a:spcBef>
                        <a:spcAft>
                          <a:spcPts val="0"/>
                        </a:spcAft>
                      </a:pPr>
                      <a:r>
                        <a:rPr lang="en-US" sz="1450" dirty="0">
                          <a:latin typeface="Times New Roman" pitchFamily="18" charset="0"/>
                          <a:ea typeface="Times New Roman"/>
                          <a:cs typeface="Times New Roman" pitchFamily="18" charset="0"/>
                        </a:rPr>
                        <a:t>Insufficient Technical staff</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Dir. Admin &amp; HR to appoint the technical staff as soon as possible.</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latin typeface="Times New Roman" pitchFamily="18" charset="0"/>
                          <a:ea typeface="Times New Roman"/>
                          <a:cs typeface="Times New Roman" pitchFamily="18" charset="0"/>
                        </a:rPr>
                        <a:t>Director Admin &amp; HR</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762911">
                <a:tc>
                  <a:txBody>
                    <a:bodyPr/>
                    <a:lstStyle/>
                    <a:p>
                      <a:pPr marL="0" marR="0" algn="just">
                        <a:lnSpc>
                          <a:spcPct val="115000"/>
                        </a:lnSpc>
                        <a:spcBef>
                          <a:spcPts val="0"/>
                        </a:spcBef>
                        <a:spcAft>
                          <a:spcPts val="0"/>
                        </a:spcAft>
                      </a:pPr>
                      <a:r>
                        <a:rPr lang="en-US" sz="1450" dirty="0">
                          <a:latin typeface="Times New Roman" pitchFamily="18" charset="0"/>
                          <a:ea typeface="Times New Roman"/>
                          <a:cs typeface="Times New Roman" pitchFamily="18" charset="0"/>
                        </a:rPr>
                        <a:t>Insufficient faculty staff</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Dir. Admin &amp; HR to advertise the vacant post of faculty and other technical staff and appoint them as soon as possible.</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latin typeface="Times New Roman" pitchFamily="18" charset="0"/>
                          <a:ea typeface="Times New Roman"/>
                          <a:cs typeface="Times New Roman" pitchFamily="18" charset="0"/>
                        </a:rPr>
                        <a:t>Director Admin &amp; HR</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762911">
                <a:tc>
                  <a:txBody>
                    <a:bodyPr/>
                    <a:lstStyle/>
                    <a:p>
                      <a:pPr marL="58420" marR="0" algn="just">
                        <a:lnSpc>
                          <a:spcPct val="115000"/>
                        </a:lnSpc>
                        <a:spcBef>
                          <a:spcPts val="80"/>
                        </a:spcBef>
                        <a:spcAft>
                          <a:spcPts val="0"/>
                        </a:spcAft>
                      </a:pPr>
                      <a:r>
                        <a:rPr lang="en-US" sz="1450" dirty="0">
                          <a:latin typeface="Times New Roman" pitchFamily="18" charset="0"/>
                          <a:ea typeface="Times New Roman"/>
                          <a:cs typeface="Times New Roman" pitchFamily="18" charset="0"/>
                        </a:rPr>
                        <a:t>Students support and Advisory Department</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Dr. </a:t>
                      </a:r>
                      <a:r>
                        <a:rPr lang="en-US" sz="1450" dirty="0" err="1">
                          <a:latin typeface="Times New Roman" pitchFamily="18" charset="0"/>
                          <a:ea typeface="Times New Roman"/>
                          <a:cs typeface="Times New Roman" pitchFamily="18" charset="0"/>
                        </a:rPr>
                        <a:t>Shahzad</a:t>
                      </a:r>
                      <a:r>
                        <a:rPr lang="en-US" sz="1450" dirty="0">
                          <a:latin typeface="Times New Roman" pitchFamily="18" charset="0"/>
                          <a:ea typeface="Times New Roman"/>
                          <a:cs typeface="Times New Roman" pitchFamily="18" charset="0"/>
                        </a:rPr>
                        <a:t> Head of Pharmacology Department to look after the Students </a:t>
                      </a:r>
                      <a:r>
                        <a:rPr lang="en-US" sz="1450" dirty="0" smtClean="0">
                          <a:latin typeface="Times New Roman" pitchFamily="18" charset="0"/>
                          <a:ea typeface="Times New Roman"/>
                          <a:cs typeface="Times New Roman" pitchFamily="18" charset="0"/>
                        </a:rPr>
                        <a:t>Counseling </a:t>
                      </a:r>
                      <a:r>
                        <a:rPr lang="en-US" sz="1450" dirty="0">
                          <a:latin typeface="Times New Roman" pitchFamily="18" charset="0"/>
                          <a:ea typeface="Times New Roman"/>
                          <a:cs typeface="Times New Roman" pitchFamily="18" charset="0"/>
                        </a:rPr>
                        <a:t>&amp; Advisory Department.  </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latin typeface="Times New Roman" pitchFamily="18" charset="0"/>
                          <a:ea typeface="Times New Roman"/>
                          <a:cs typeface="Times New Roman" pitchFamily="18" charset="0"/>
                        </a:rPr>
                        <a:t>Head of Pharmacology department</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1285445">
                <a:tc>
                  <a:txBody>
                    <a:bodyPr/>
                    <a:lstStyle/>
                    <a:p>
                      <a:pPr marL="58420" marR="0" algn="just">
                        <a:lnSpc>
                          <a:spcPct val="115000"/>
                        </a:lnSpc>
                        <a:spcBef>
                          <a:spcPts val="45"/>
                        </a:spcBef>
                        <a:spcAft>
                          <a:spcPts val="0"/>
                        </a:spcAft>
                      </a:pPr>
                      <a:r>
                        <a:rPr lang="en-US" sz="1450" dirty="0">
                          <a:latin typeface="Times New Roman" pitchFamily="18" charset="0"/>
                          <a:ea typeface="Times New Roman"/>
                          <a:cs typeface="Times New Roman" pitchFamily="18" charset="0"/>
                        </a:rPr>
                        <a:t>Annual funds should be allotted for the routine running of the laboratory, to maintain departmental library and computer. </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Finance department to allocate and provide the annual funds for the routine running of the </a:t>
                      </a:r>
                      <a:r>
                        <a:rPr lang="en-US" sz="1450" dirty="0" smtClean="0">
                          <a:latin typeface="Times New Roman" pitchFamily="18" charset="0"/>
                          <a:ea typeface="Times New Roman"/>
                          <a:cs typeface="Times New Roman" pitchFamily="18" charset="0"/>
                        </a:rPr>
                        <a:t>laboratory</a:t>
                      </a:r>
                      <a:r>
                        <a:rPr lang="en-US" sz="1450" baseline="0" dirty="0" smtClean="0">
                          <a:latin typeface="Times New Roman" pitchFamily="18" charset="0"/>
                          <a:ea typeface="Times New Roman"/>
                          <a:cs typeface="Times New Roman" pitchFamily="18" charset="0"/>
                        </a:rPr>
                        <a:t> and </a:t>
                      </a:r>
                      <a:r>
                        <a:rPr lang="en-US" sz="1450" dirty="0" smtClean="0">
                          <a:latin typeface="Times New Roman" pitchFamily="18" charset="0"/>
                          <a:ea typeface="Times New Roman"/>
                          <a:cs typeface="Times New Roman" pitchFamily="18" charset="0"/>
                        </a:rPr>
                        <a:t>to </a:t>
                      </a:r>
                      <a:r>
                        <a:rPr lang="en-US" sz="1450" dirty="0">
                          <a:latin typeface="Times New Roman" pitchFamily="18" charset="0"/>
                          <a:ea typeface="Times New Roman"/>
                          <a:cs typeface="Times New Roman" pitchFamily="18" charset="0"/>
                        </a:rPr>
                        <a:t>maintain departmental library.</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latin typeface="Times New Roman" pitchFamily="18" charset="0"/>
                          <a:ea typeface="Times New Roman"/>
                          <a:cs typeface="Times New Roman" pitchFamily="18" charset="0"/>
                        </a:rPr>
                        <a:t>Finance department</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1221501">
                <a:tc>
                  <a:txBody>
                    <a:bodyPr/>
                    <a:lstStyle/>
                    <a:p>
                      <a:pPr marL="58420" marR="0" algn="just">
                        <a:lnSpc>
                          <a:spcPct val="115000"/>
                        </a:lnSpc>
                        <a:spcBef>
                          <a:spcPts val="45"/>
                        </a:spcBef>
                        <a:spcAft>
                          <a:spcPts val="0"/>
                        </a:spcAft>
                      </a:pPr>
                      <a:r>
                        <a:rPr lang="en-US" sz="1450" dirty="0">
                          <a:latin typeface="Times New Roman" pitchFamily="18" charset="0"/>
                          <a:ea typeface="Times New Roman"/>
                          <a:cs typeface="Times New Roman" pitchFamily="18" charset="0"/>
                        </a:rPr>
                        <a:t>Impress money should be provided to the Head of department to be used in case of immediate requirement.</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Finance department to allocate the Rs.25, 000 to the Head of department to be used in case of immediate requirement.</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latin typeface="Times New Roman" pitchFamily="18" charset="0"/>
                          <a:ea typeface="Times New Roman"/>
                          <a:cs typeface="Times New Roman" pitchFamily="18" charset="0"/>
                        </a:rPr>
                        <a:t>Finance department</a:t>
                      </a:r>
                    </a:p>
                  </a:txBody>
                  <a:tcPr marL="50779" marR="5077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
        <p:nvSpPr>
          <p:cNvPr id="10" name="Title 9"/>
          <p:cNvSpPr>
            <a:spLocks noGrp="1"/>
          </p:cNvSpPr>
          <p:nvPr>
            <p:ph type="title"/>
          </p:nvPr>
        </p:nvSpPr>
        <p:spPr>
          <a:xfrm>
            <a:off x="457200" y="274638"/>
            <a:ext cx="8229600" cy="868362"/>
          </a:xfrm>
        </p:spPr>
        <p:txBody>
          <a:bodyPr>
            <a:normAutofit/>
          </a:bodyPr>
          <a:lstStyle/>
          <a:p>
            <a:r>
              <a:rPr lang="en-US" sz="4000" b="1" dirty="0" smtClean="0">
                <a:latin typeface="Times New Roman" pitchFamily="18" charset="0"/>
                <a:cs typeface="Times New Roman" pitchFamily="18" charset="0"/>
              </a:rPr>
              <a:t>Allied Health Sciences</a:t>
            </a:r>
            <a:endParaRPr lang="en-US" sz="4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txBody>
          <a:bodyPr>
            <a:normAutofit/>
          </a:bodyPr>
          <a:lstStyle/>
          <a:p>
            <a:r>
              <a:rPr lang="en-US" sz="4000" b="1" dirty="0" smtClean="0">
                <a:latin typeface="Times New Roman" pitchFamily="18" charset="0"/>
                <a:cs typeface="Times New Roman" pitchFamily="18" charset="0"/>
              </a:rPr>
              <a:t>Anatomy</a:t>
            </a:r>
            <a:r>
              <a:rPr 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28600" y="1143000"/>
          <a:ext cx="8763000" cy="5562600"/>
        </p:xfrm>
        <a:graphic>
          <a:graphicData uri="http://schemas.openxmlformats.org/drawingml/2006/table">
            <a:tbl>
              <a:tblPr/>
              <a:tblGrid>
                <a:gridCol w="2362335"/>
                <a:gridCol w="4419465"/>
                <a:gridCol w="1981200"/>
              </a:tblGrid>
              <a:tr h="579617">
                <a:tc>
                  <a:txBody>
                    <a:bodyPr/>
                    <a:lstStyle/>
                    <a:p>
                      <a:pPr marL="382270" marR="344805" algn="ctr" rtl="0" eaLnBrk="1" latinLnBrk="0" hangingPunct="1">
                        <a:lnSpc>
                          <a:spcPct val="115000"/>
                        </a:lnSpc>
                        <a:spcBef>
                          <a:spcPts val="0"/>
                        </a:spcBef>
                        <a:spcAft>
                          <a:spcPts val="0"/>
                        </a:spcAft>
                      </a:pPr>
                      <a:r>
                        <a:rPr kumimoji="0" lang="en-US" sz="1500" b="1" kern="1200" dirty="0">
                          <a:solidFill>
                            <a:schemeClr val="tx1"/>
                          </a:solidFill>
                          <a:latin typeface="Times New Roman" pitchFamily="18" charset="0"/>
                          <a:ea typeface="Times New Roman"/>
                          <a:cs typeface="Times New Roman" pitchFamily="18" charset="0"/>
                        </a:rPr>
                        <a:t>Issues Highlighted</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rtl="0" eaLnBrk="1" latinLnBrk="0" hangingPunct="1">
                        <a:lnSpc>
                          <a:spcPct val="115000"/>
                        </a:lnSpc>
                        <a:spcBef>
                          <a:spcPts val="0"/>
                        </a:spcBef>
                        <a:spcAft>
                          <a:spcPts val="0"/>
                        </a:spcAft>
                      </a:pPr>
                      <a:r>
                        <a:rPr kumimoji="0" lang="en-US" sz="1500" b="1" kern="1200" dirty="0">
                          <a:solidFill>
                            <a:schemeClr val="tx1"/>
                          </a:solidFill>
                          <a:latin typeface="Times New Roman" pitchFamily="18" charset="0"/>
                          <a:ea typeface="Times New Roman"/>
                          <a:cs typeface="Times New Roman" pitchFamily="18" charset="0"/>
                        </a:rPr>
                        <a:t>Action Agreed</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rtl="0" eaLnBrk="1" latinLnBrk="0" hangingPunct="1">
                        <a:lnSpc>
                          <a:spcPct val="115000"/>
                        </a:lnSpc>
                        <a:spcBef>
                          <a:spcPts val="420"/>
                        </a:spcBef>
                        <a:spcAft>
                          <a:spcPts val="0"/>
                        </a:spcAft>
                      </a:pPr>
                      <a:r>
                        <a:rPr kumimoji="0" lang="en-US" sz="1500" b="1" kern="1200" dirty="0">
                          <a:solidFill>
                            <a:schemeClr val="tx1"/>
                          </a:solidFill>
                          <a:latin typeface="Times New Roman" pitchFamily="18" charset="0"/>
                          <a:ea typeface="Times New Roman"/>
                          <a:cs typeface="Times New Roman" pitchFamily="18" charset="0"/>
                        </a:rPr>
                        <a:t>Responsible</a:t>
                      </a:r>
                    </a:p>
                    <a:p>
                      <a:pPr marL="181610" marR="309880" algn="ctr" rtl="0" eaLnBrk="1" latinLnBrk="0" hangingPunct="1">
                        <a:lnSpc>
                          <a:spcPct val="115000"/>
                        </a:lnSpc>
                        <a:spcBef>
                          <a:spcPts val="0"/>
                        </a:spcBef>
                        <a:spcAft>
                          <a:spcPts val="0"/>
                        </a:spcAft>
                      </a:pPr>
                      <a:r>
                        <a:rPr kumimoji="0" lang="en-US" sz="1500" b="1" kern="1200" dirty="0">
                          <a:solidFill>
                            <a:schemeClr val="tx1"/>
                          </a:solidFill>
                          <a:latin typeface="Times New Roman" pitchFamily="18" charset="0"/>
                          <a:ea typeface="Times New Roman"/>
                          <a:cs typeface="Times New Roman" pitchFamily="18" charset="0"/>
                        </a:rPr>
                        <a:t>Department</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842009">
                <a:tc>
                  <a:txBody>
                    <a:bodyPr/>
                    <a:lstStyle/>
                    <a:p>
                      <a:pPr marL="58420" marR="0" algn="just">
                        <a:lnSpc>
                          <a:spcPct val="115000"/>
                        </a:lnSpc>
                        <a:spcBef>
                          <a:spcPts val="80"/>
                        </a:spcBef>
                        <a:spcAft>
                          <a:spcPts val="0"/>
                        </a:spcAft>
                      </a:pPr>
                      <a:r>
                        <a:rPr lang="en-US" sz="1450" dirty="0">
                          <a:latin typeface="Times New Roman" pitchFamily="18" charset="0"/>
                          <a:ea typeface="Times New Roman"/>
                          <a:cs typeface="Times New Roman" pitchFamily="18" charset="0"/>
                        </a:rPr>
                        <a:t>Insufficient reference books for experimental studies in the departmental library</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50" dirty="0">
                          <a:latin typeface="Times New Roman" pitchFamily="18" charset="0"/>
                          <a:ea typeface="Times New Roman"/>
                          <a:cs typeface="Times New Roman" pitchFamily="18" charset="0"/>
                        </a:rPr>
                        <a:t>HOD provides the list of new books to the chairman of library committee.</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latin typeface="Times New Roman" pitchFamily="18" charset="0"/>
                          <a:ea typeface="Times New Roman"/>
                          <a:cs typeface="Times New Roman" pitchFamily="18" charset="0"/>
                        </a:rPr>
                        <a:t>Chairman of library committee and Librarian</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597271">
                <a:tc>
                  <a:txBody>
                    <a:bodyPr/>
                    <a:lstStyle/>
                    <a:p>
                      <a:pPr marL="58420" marR="0" algn="just">
                        <a:lnSpc>
                          <a:spcPct val="115000"/>
                        </a:lnSpc>
                        <a:spcBef>
                          <a:spcPts val="80"/>
                        </a:spcBef>
                        <a:spcAft>
                          <a:spcPts val="0"/>
                        </a:spcAft>
                      </a:pPr>
                      <a:r>
                        <a:rPr lang="en-US" sz="1450" dirty="0">
                          <a:latin typeface="Times New Roman" pitchFamily="18" charset="0"/>
                          <a:ea typeface="Times New Roman"/>
                          <a:cs typeface="Times New Roman" pitchFamily="18" charset="0"/>
                        </a:rPr>
                        <a:t>Insufficient support personal</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Dir. Admin &amp; HR to hire the lab </a:t>
                      </a:r>
                      <a:r>
                        <a:rPr lang="en-US" sz="1450" dirty="0" smtClean="0">
                          <a:latin typeface="Times New Roman" pitchFamily="18" charset="0"/>
                          <a:ea typeface="Times New Roman"/>
                          <a:cs typeface="Times New Roman" pitchFamily="18" charset="0"/>
                        </a:rPr>
                        <a:t>technologists</a:t>
                      </a:r>
                      <a:r>
                        <a:rPr lang="en-US" sz="1450" baseline="0" dirty="0" smtClean="0">
                          <a:latin typeface="Times New Roman" pitchFamily="18" charset="0"/>
                          <a:ea typeface="Times New Roman"/>
                          <a:cs typeface="Times New Roman" pitchFamily="18" charset="0"/>
                        </a:rPr>
                        <a:t> and </a:t>
                      </a:r>
                      <a:r>
                        <a:rPr lang="en-US" sz="1450" dirty="0" smtClean="0">
                          <a:latin typeface="Times New Roman" pitchFamily="18" charset="0"/>
                          <a:ea typeface="Times New Roman"/>
                          <a:cs typeface="Times New Roman" pitchFamily="18" charset="0"/>
                        </a:rPr>
                        <a:t>support personal</a:t>
                      </a:r>
                      <a:endParaRPr lang="en-US" sz="1450" dirty="0">
                        <a:latin typeface="Times New Roman" pitchFamily="18" charset="0"/>
                        <a:ea typeface="Times New Roman"/>
                        <a:cs typeface="Times New Roman" pitchFamily="18" charset="0"/>
                      </a:endParaRP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smtClean="0">
                          <a:latin typeface="Times New Roman" pitchFamily="18" charset="0"/>
                          <a:ea typeface="Times New Roman"/>
                          <a:cs typeface="Times New Roman" pitchFamily="18" charset="0"/>
                        </a:rPr>
                        <a:t>Director Admin </a:t>
                      </a:r>
                      <a:r>
                        <a:rPr lang="en-US" sz="1450" dirty="0">
                          <a:latin typeface="Times New Roman" pitchFamily="18" charset="0"/>
                          <a:ea typeface="Times New Roman"/>
                          <a:cs typeface="Times New Roman" pitchFamily="18" charset="0"/>
                        </a:rPr>
                        <a:t>&amp; HR</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42009">
                <a:tc>
                  <a:txBody>
                    <a:bodyPr/>
                    <a:lstStyle/>
                    <a:p>
                      <a:pPr marL="58420" marR="0" algn="just">
                        <a:lnSpc>
                          <a:spcPct val="115000"/>
                        </a:lnSpc>
                        <a:spcBef>
                          <a:spcPts val="80"/>
                        </a:spcBef>
                        <a:spcAft>
                          <a:spcPts val="0"/>
                        </a:spcAft>
                      </a:pPr>
                      <a:r>
                        <a:rPr lang="en-US" sz="1450" dirty="0">
                          <a:latin typeface="Times New Roman" pitchFamily="18" charset="0"/>
                          <a:ea typeface="Times New Roman"/>
                          <a:cs typeface="Times New Roman" pitchFamily="18" charset="0"/>
                        </a:rPr>
                        <a:t>Establishment of </a:t>
                      </a:r>
                      <a:r>
                        <a:rPr lang="en-US" sz="1450" dirty="0" smtClean="0">
                          <a:latin typeface="Times New Roman" pitchFamily="18" charset="0"/>
                          <a:ea typeface="Times New Roman"/>
                          <a:cs typeface="Times New Roman" pitchFamily="18" charset="0"/>
                        </a:rPr>
                        <a:t>Student Counseling </a:t>
                      </a:r>
                      <a:r>
                        <a:rPr lang="en-US" sz="1450" dirty="0">
                          <a:latin typeface="Times New Roman" pitchFamily="18" charset="0"/>
                          <a:ea typeface="Times New Roman"/>
                          <a:cs typeface="Times New Roman" pitchFamily="18" charset="0"/>
                        </a:rPr>
                        <a:t>&amp; Advisory Department</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Dr. </a:t>
                      </a:r>
                      <a:r>
                        <a:rPr lang="en-US" sz="1450" dirty="0" err="1">
                          <a:latin typeface="Times New Roman" pitchFamily="18" charset="0"/>
                          <a:ea typeface="Times New Roman"/>
                          <a:cs typeface="Times New Roman" pitchFamily="18" charset="0"/>
                        </a:rPr>
                        <a:t>Shahzad</a:t>
                      </a:r>
                      <a:r>
                        <a:rPr lang="en-US" sz="1450" dirty="0">
                          <a:latin typeface="Times New Roman" pitchFamily="18" charset="0"/>
                          <a:ea typeface="Times New Roman"/>
                          <a:cs typeface="Times New Roman" pitchFamily="18" charset="0"/>
                        </a:rPr>
                        <a:t> </a:t>
                      </a:r>
                      <a:r>
                        <a:rPr lang="en-US" sz="1450" dirty="0" smtClean="0">
                          <a:latin typeface="Times New Roman" pitchFamily="18" charset="0"/>
                          <a:ea typeface="Times New Roman"/>
                          <a:cs typeface="Times New Roman" pitchFamily="18" charset="0"/>
                        </a:rPr>
                        <a:t>Head </a:t>
                      </a:r>
                      <a:r>
                        <a:rPr lang="en-US" sz="1450" dirty="0">
                          <a:latin typeface="Times New Roman" pitchFamily="18" charset="0"/>
                          <a:ea typeface="Times New Roman"/>
                          <a:cs typeface="Times New Roman" pitchFamily="18" charset="0"/>
                        </a:rPr>
                        <a:t>of </a:t>
                      </a:r>
                      <a:r>
                        <a:rPr lang="en-US" sz="1450" dirty="0" smtClean="0">
                          <a:latin typeface="Times New Roman" pitchFamily="18" charset="0"/>
                          <a:ea typeface="Times New Roman"/>
                          <a:cs typeface="Times New Roman" pitchFamily="18" charset="0"/>
                        </a:rPr>
                        <a:t>Pharmacology </a:t>
                      </a:r>
                      <a:r>
                        <a:rPr lang="en-US" sz="1450" dirty="0">
                          <a:latin typeface="Times New Roman" pitchFamily="18" charset="0"/>
                          <a:ea typeface="Times New Roman"/>
                          <a:cs typeface="Times New Roman" pitchFamily="18" charset="0"/>
                        </a:rPr>
                        <a:t>department to look after the </a:t>
                      </a:r>
                      <a:r>
                        <a:rPr lang="en-US" sz="1450" dirty="0" smtClean="0">
                          <a:latin typeface="Times New Roman" pitchFamily="18" charset="0"/>
                          <a:ea typeface="Times New Roman"/>
                          <a:cs typeface="Times New Roman" pitchFamily="18" charset="0"/>
                        </a:rPr>
                        <a:t>Student Counseling </a:t>
                      </a:r>
                      <a:r>
                        <a:rPr lang="en-US" sz="1450" dirty="0">
                          <a:latin typeface="Times New Roman" pitchFamily="18" charset="0"/>
                          <a:ea typeface="Times New Roman"/>
                          <a:cs typeface="Times New Roman" pitchFamily="18" charset="0"/>
                        </a:rPr>
                        <a:t>&amp; Advisory Department.  </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latin typeface="Times New Roman" pitchFamily="18" charset="0"/>
                          <a:ea typeface="Times New Roman"/>
                          <a:cs typeface="Times New Roman" pitchFamily="18" charset="0"/>
                        </a:rPr>
                        <a:t>Head of Pharmacology department</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663471">
                <a:tc>
                  <a:txBody>
                    <a:bodyPr/>
                    <a:lstStyle/>
                    <a:p>
                      <a:pPr marL="0" marR="0">
                        <a:lnSpc>
                          <a:spcPct val="115000"/>
                        </a:lnSpc>
                        <a:spcBef>
                          <a:spcPts val="0"/>
                        </a:spcBef>
                        <a:spcAft>
                          <a:spcPts val="0"/>
                        </a:spcAft>
                      </a:pPr>
                      <a:r>
                        <a:rPr lang="en-US" sz="1450" dirty="0">
                          <a:latin typeface="Times New Roman" pitchFamily="18" charset="0"/>
                          <a:ea typeface="Times New Roman"/>
                          <a:cs typeface="Times New Roman" pitchFamily="18" charset="0"/>
                        </a:rPr>
                        <a:t>Insufficient faculty staff</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Dir. Admin &amp; HR to advertise the vacant post of faculty and appoint them as soon as possible.</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smtClean="0">
                          <a:latin typeface="Times New Roman" pitchFamily="18" charset="0"/>
                          <a:ea typeface="Times New Roman"/>
                          <a:cs typeface="Times New Roman" pitchFamily="18" charset="0"/>
                        </a:rPr>
                        <a:t>Director Admin </a:t>
                      </a:r>
                      <a:r>
                        <a:rPr lang="en-US" sz="1450" dirty="0">
                          <a:latin typeface="Times New Roman" pitchFamily="18" charset="0"/>
                          <a:ea typeface="Times New Roman"/>
                          <a:cs typeface="Times New Roman" pitchFamily="18" charset="0"/>
                        </a:rPr>
                        <a:t>&amp; HR</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656850">
                <a:tc>
                  <a:txBody>
                    <a:bodyPr/>
                    <a:lstStyle/>
                    <a:p>
                      <a:pPr marL="0" marR="0">
                        <a:lnSpc>
                          <a:spcPct val="115000"/>
                        </a:lnSpc>
                        <a:spcBef>
                          <a:spcPts val="0"/>
                        </a:spcBef>
                        <a:spcAft>
                          <a:spcPts val="0"/>
                        </a:spcAft>
                      </a:pPr>
                      <a:r>
                        <a:rPr lang="en-US" sz="1450">
                          <a:latin typeface="Times New Roman" pitchFamily="18" charset="0"/>
                          <a:ea typeface="Times New Roman"/>
                          <a:cs typeface="Times New Roman" pitchFamily="18" charset="0"/>
                        </a:rPr>
                        <a:t>Insufficient library staff</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50" dirty="0">
                          <a:latin typeface="Times New Roman" pitchFamily="18" charset="0"/>
                          <a:ea typeface="Times New Roman"/>
                          <a:cs typeface="Times New Roman" pitchFamily="18" charset="0"/>
                        </a:rPr>
                        <a:t>Post has been advertised. VC directed to Dir. Admin &amp; HR to appoint the library staff as soon as possible.</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smtClean="0">
                          <a:latin typeface="Times New Roman" pitchFamily="18" charset="0"/>
                          <a:ea typeface="Times New Roman"/>
                          <a:cs typeface="Times New Roman" pitchFamily="18" charset="0"/>
                        </a:rPr>
                        <a:t>Director Admin </a:t>
                      </a:r>
                      <a:r>
                        <a:rPr lang="en-US" sz="1450" dirty="0">
                          <a:latin typeface="Times New Roman" pitchFamily="18" charset="0"/>
                          <a:ea typeface="Times New Roman"/>
                          <a:cs typeface="Times New Roman" pitchFamily="18" charset="0"/>
                        </a:rPr>
                        <a:t>&amp; HR</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656850">
                <a:tc>
                  <a:txBody>
                    <a:bodyPr/>
                    <a:lstStyle/>
                    <a:p>
                      <a:pPr marL="0" marR="344805">
                        <a:lnSpc>
                          <a:spcPct val="115000"/>
                        </a:lnSpc>
                        <a:spcBef>
                          <a:spcPts val="0"/>
                        </a:spcBef>
                        <a:spcAft>
                          <a:spcPts val="0"/>
                        </a:spcAft>
                      </a:pPr>
                      <a:r>
                        <a:rPr lang="en-US" sz="1450">
                          <a:latin typeface="Times New Roman" pitchFamily="18" charset="0"/>
                          <a:ea typeface="Times New Roman"/>
                          <a:cs typeface="Times New Roman" pitchFamily="18" charset="0"/>
                        </a:rPr>
                        <a:t>Insufficient teaching assistant</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45720" marR="0">
                        <a:lnSpc>
                          <a:spcPct val="115000"/>
                        </a:lnSpc>
                        <a:spcBef>
                          <a:spcPts val="0"/>
                        </a:spcBef>
                        <a:spcAft>
                          <a:spcPts val="0"/>
                        </a:spcAft>
                      </a:pPr>
                      <a:r>
                        <a:rPr lang="en-US" sz="1450" dirty="0">
                          <a:latin typeface="Times New Roman" pitchFamily="18" charset="0"/>
                          <a:ea typeface="Times New Roman"/>
                          <a:cs typeface="Times New Roman" pitchFamily="18" charset="0"/>
                        </a:rPr>
                        <a:t>VC directed to Dir. Admin &amp; HR to fill the vacant post of teaching assistant of UHS and </a:t>
                      </a:r>
                      <a:r>
                        <a:rPr lang="en-US" sz="1450" dirty="0" smtClean="0">
                          <a:latin typeface="Times New Roman" pitchFamily="18" charset="0"/>
                          <a:ea typeface="Times New Roman"/>
                          <a:cs typeface="Times New Roman" pitchFamily="18" charset="0"/>
                        </a:rPr>
                        <a:t>SBMS </a:t>
                      </a:r>
                      <a:r>
                        <a:rPr lang="en-US" sz="1450" dirty="0">
                          <a:latin typeface="Times New Roman" pitchFamily="18" charset="0"/>
                          <a:ea typeface="Times New Roman"/>
                          <a:cs typeface="Times New Roman" pitchFamily="18" charset="0"/>
                        </a:rPr>
                        <a:t>project.</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smtClean="0">
                          <a:latin typeface="Times New Roman" pitchFamily="18" charset="0"/>
                          <a:ea typeface="Times New Roman"/>
                          <a:cs typeface="Times New Roman" pitchFamily="18" charset="0"/>
                        </a:rPr>
                        <a:t>Director Admin </a:t>
                      </a:r>
                      <a:r>
                        <a:rPr lang="en-US" sz="1450" dirty="0">
                          <a:latin typeface="Times New Roman" pitchFamily="18" charset="0"/>
                          <a:ea typeface="Times New Roman"/>
                          <a:cs typeface="Times New Roman" pitchFamily="18" charset="0"/>
                        </a:rPr>
                        <a:t>&amp; HR</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724523">
                <a:tc>
                  <a:txBody>
                    <a:bodyPr/>
                    <a:lstStyle/>
                    <a:p>
                      <a:pPr marL="0" marR="0">
                        <a:lnSpc>
                          <a:spcPct val="115000"/>
                        </a:lnSpc>
                        <a:spcBef>
                          <a:spcPts val="0"/>
                        </a:spcBef>
                        <a:spcAft>
                          <a:spcPts val="0"/>
                        </a:spcAft>
                      </a:pPr>
                      <a:r>
                        <a:rPr lang="en-US" sz="1450">
                          <a:latin typeface="Times New Roman" pitchFamily="18" charset="0"/>
                          <a:ea typeface="Times New Roman"/>
                          <a:cs typeface="Times New Roman" pitchFamily="18" charset="0"/>
                        </a:rPr>
                        <a:t>Insufficient number of computers.</a:t>
                      </a: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50" dirty="0">
                          <a:latin typeface="Times New Roman" pitchFamily="18" charset="0"/>
                          <a:ea typeface="Times New Roman"/>
                          <a:cs typeface="Times New Roman" pitchFamily="18" charset="0"/>
                        </a:rPr>
                        <a:t>IT department directed by VC to provide the computers and working </a:t>
                      </a:r>
                      <a:r>
                        <a:rPr lang="en-US" sz="1450" dirty="0" smtClean="0">
                          <a:latin typeface="Times New Roman" pitchFamily="18" charset="0"/>
                          <a:ea typeface="Times New Roman"/>
                          <a:cs typeface="Times New Roman" pitchFamily="18" charset="0"/>
                        </a:rPr>
                        <a:t>station</a:t>
                      </a:r>
                      <a:r>
                        <a:rPr lang="en-US" sz="1450" baseline="0" dirty="0" smtClean="0">
                          <a:latin typeface="Times New Roman" pitchFamily="18" charset="0"/>
                          <a:ea typeface="Times New Roman"/>
                          <a:cs typeface="Times New Roman" pitchFamily="18" charset="0"/>
                        </a:rPr>
                        <a:t>s in the department.</a:t>
                      </a:r>
                      <a:endParaRPr lang="en-US" sz="1450" dirty="0">
                        <a:latin typeface="Times New Roman" pitchFamily="18" charset="0"/>
                        <a:ea typeface="Times New Roman"/>
                        <a:cs typeface="Times New Roman" pitchFamily="18" charset="0"/>
                      </a:endParaRP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latin typeface="Times New Roman" pitchFamily="18" charset="0"/>
                          <a:ea typeface="Times New Roman"/>
                          <a:cs typeface="Times New Roman" pitchFamily="18" charset="0"/>
                        </a:rPr>
                        <a:t>Director </a:t>
                      </a:r>
                      <a:r>
                        <a:rPr lang="en-US" sz="1450" dirty="0" smtClean="0">
                          <a:latin typeface="Times New Roman" pitchFamily="18" charset="0"/>
                          <a:ea typeface="Times New Roman"/>
                          <a:cs typeface="Times New Roman" pitchFamily="18" charset="0"/>
                        </a:rPr>
                        <a:t>IT</a:t>
                      </a:r>
                      <a:endParaRPr lang="en-US" sz="1450" dirty="0">
                        <a:latin typeface="Times New Roman" pitchFamily="18" charset="0"/>
                        <a:ea typeface="Times New Roman"/>
                        <a:cs typeface="Times New Roman" pitchFamily="18" charset="0"/>
                      </a:endParaRPr>
                    </a:p>
                  </a:txBody>
                  <a:tcPr marL="44696" marR="44696"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Biochemistry</a:t>
            </a:r>
            <a:r>
              <a:rPr lang="en-US" sz="3200" b="1" dirty="0" smtClean="0">
                <a:latin typeface="Times New Roman" pitchFamily="18" charset="0"/>
                <a:cs typeface="Times New Roman" pitchFamily="18" charset="0"/>
              </a:rPr>
              <a:t> </a:t>
            </a:r>
          </a:p>
        </p:txBody>
      </p:sp>
      <p:graphicFrame>
        <p:nvGraphicFramePr>
          <p:cNvPr id="4" name="Table 3"/>
          <p:cNvGraphicFramePr>
            <a:graphicFrameLocks noGrp="1"/>
          </p:cNvGraphicFramePr>
          <p:nvPr/>
        </p:nvGraphicFramePr>
        <p:xfrm>
          <a:off x="381000" y="1295400"/>
          <a:ext cx="8458200" cy="5038873"/>
        </p:xfrm>
        <a:graphic>
          <a:graphicData uri="http://schemas.openxmlformats.org/drawingml/2006/table">
            <a:tbl>
              <a:tblPr/>
              <a:tblGrid>
                <a:gridCol w="2362200"/>
                <a:gridCol w="4267200"/>
                <a:gridCol w="1828800"/>
              </a:tblGrid>
              <a:tr h="533400">
                <a:tc>
                  <a:txBody>
                    <a:bodyPr/>
                    <a:lstStyle/>
                    <a:p>
                      <a:pPr marL="382270" marR="344805" algn="ctr">
                        <a:lnSpc>
                          <a:spcPct val="115000"/>
                        </a:lnSpc>
                        <a:spcBef>
                          <a:spcPts val="0"/>
                        </a:spcBef>
                        <a:spcAft>
                          <a:spcPts val="0"/>
                        </a:spcAft>
                      </a:pPr>
                      <a:r>
                        <a:rPr lang="en-US" sz="1500" b="1" dirty="0" smtClean="0">
                          <a:latin typeface="Times New Roman" pitchFamily="18" charset="0"/>
                          <a:ea typeface="Times New Roman"/>
                          <a:cs typeface="Times New Roman" pitchFamily="18" charset="0"/>
                        </a:rPr>
                        <a:t>Issues</a:t>
                      </a:r>
                      <a:r>
                        <a:rPr lang="en-US" sz="1500" b="1" baseline="0" dirty="0" smtClean="0">
                          <a:latin typeface="Times New Roman" pitchFamily="18" charset="0"/>
                          <a:ea typeface="Times New Roman"/>
                          <a:cs typeface="Times New Roman" pitchFamily="18" charset="0"/>
                        </a:rPr>
                        <a:t> </a:t>
                      </a:r>
                      <a:r>
                        <a:rPr lang="en-US" sz="1500" b="1" dirty="0" smtClean="0">
                          <a:latin typeface="Times New Roman" pitchFamily="18" charset="0"/>
                          <a:ea typeface="Times New Roman"/>
                          <a:cs typeface="Times New Roman" pitchFamily="18" charset="0"/>
                        </a:rPr>
                        <a:t>Highlighted</a:t>
                      </a:r>
                      <a:endParaRPr lang="en-US" sz="1500" dirty="0">
                        <a:latin typeface="Times New Roman" pitchFamily="18" charset="0"/>
                        <a:ea typeface="Times New Roman"/>
                        <a:cs typeface="Times New Roman" pitchFamily="18" charset="0"/>
                      </a:endParaRP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a:lnSpc>
                          <a:spcPct val="115000"/>
                        </a:lnSpc>
                        <a:spcBef>
                          <a:spcPts val="0"/>
                        </a:spcBef>
                        <a:spcAft>
                          <a:spcPts val="0"/>
                        </a:spcAft>
                      </a:pPr>
                      <a:r>
                        <a:rPr lang="en-US" sz="1500" b="1" dirty="0">
                          <a:latin typeface="Times New Roman" pitchFamily="18" charset="0"/>
                          <a:ea typeface="Times New Roman"/>
                          <a:cs typeface="Times New Roman" pitchFamily="18" charset="0"/>
                        </a:rPr>
                        <a:t>Action Agreed</a:t>
                      </a:r>
                      <a:endParaRPr lang="en-US" sz="1500" dirty="0">
                        <a:latin typeface="Times New Roman" pitchFamily="18" charset="0"/>
                        <a:ea typeface="Times New Roman"/>
                        <a:cs typeface="Times New Roman" pitchFamily="18" charset="0"/>
                      </a:endParaRP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a:lnSpc>
                          <a:spcPct val="115000"/>
                        </a:lnSpc>
                        <a:spcBef>
                          <a:spcPts val="420"/>
                        </a:spcBef>
                        <a:spcAft>
                          <a:spcPts val="0"/>
                        </a:spcAft>
                      </a:pPr>
                      <a:r>
                        <a:rPr lang="en-US" sz="1500" b="1" dirty="0">
                          <a:latin typeface="Times New Roman" pitchFamily="18" charset="0"/>
                          <a:ea typeface="Times New Roman"/>
                          <a:cs typeface="Times New Roman" pitchFamily="18" charset="0"/>
                        </a:rPr>
                        <a:t>Res</a:t>
                      </a:r>
                      <a:r>
                        <a:rPr lang="en-US" sz="1500" b="1" spc="-70" dirty="0">
                          <a:latin typeface="Times New Roman" pitchFamily="18" charset="0"/>
                          <a:ea typeface="Times New Roman"/>
                          <a:cs typeface="Times New Roman" pitchFamily="18" charset="0"/>
                        </a:rPr>
                        <a:t>p</a:t>
                      </a:r>
                      <a:r>
                        <a:rPr lang="en-US" sz="1500" b="1" dirty="0">
                          <a:latin typeface="Times New Roman" pitchFamily="18" charset="0"/>
                          <a:ea typeface="Times New Roman"/>
                          <a:cs typeface="Times New Roman" pitchFamily="18" charset="0"/>
                        </a:rPr>
                        <a:t>onsi</a:t>
                      </a:r>
                      <a:r>
                        <a:rPr lang="en-US" sz="1500" b="1" spc="-75" dirty="0">
                          <a:latin typeface="Times New Roman" pitchFamily="18" charset="0"/>
                          <a:ea typeface="Times New Roman"/>
                          <a:cs typeface="Times New Roman" pitchFamily="18" charset="0"/>
                        </a:rPr>
                        <a:t>b</a:t>
                      </a:r>
                      <a:r>
                        <a:rPr lang="en-US" sz="1500" b="1" dirty="0">
                          <a:latin typeface="Times New Roman" pitchFamily="18" charset="0"/>
                          <a:ea typeface="Times New Roman"/>
                          <a:cs typeface="Times New Roman" pitchFamily="18" charset="0"/>
                        </a:rPr>
                        <a:t>le</a:t>
                      </a:r>
                      <a:endParaRPr lang="en-US" sz="1500" dirty="0">
                        <a:latin typeface="Times New Roman" pitchFamily="18" charset="0"/>
                        <a:ea typeface="Times New Roman"/>
                        <a:cs typeface="Times New Roman" pitchFamily="18" charset="0"/>
                      </a:endParaRPr>
                    </a:p>
                    <a:p>
                      <a:pPr marL="181610" marR="309880" algn="ctr">
                        <a:lnSpc>
                          <a:spcPct val="115000"/>
                        </a:lnSpc>
                        <a:spcBef>
                          <a:spcPts val="0"/>
                        </a:spcBef>
                        <a:spcAft>
                          <a:spcPts val="0"/>
                        </a:spcAft>
                      </a:pPr>
                      <a:r>
                        <a:rPr lang="en-US" sz="1500" b="1" dirty="0">
                          <a:latin typeface="Times New Roman" pitchFamily="18" charset="0"/>
                          <a:ea typeface="Times New Roman"/>
                          <a:cs typeface="Times New Roman" pitchFamily="18" charset="0"/>
                        </a:rPr>
                        <a:t>Department</a:t>
                      </a:r>
                      <a:endParaRPr lang="en-US" sz="1500" dirty="0">
                        <a:latin typeface="Times New Roman" pitchFamily="18" charset="0"/>
                        <a:ea typeface="Times New Roman"/>
                        <a:cs typeface="Times New Roman" pitchFamily="18" charset="0"/>
                      </a:endParaRP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809380">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Insufficient of faculty staff</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 Admin &amp; HR to call for interview against the advertised post of faculty and appoint them as soon as possible.</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Times New Roman"/>
                          <a:cs typeface="Times New Roman" pitchFamily="18" charset="0"/>
                        </a:rPr>
                        <a:t>Director</a:t>
                      </a:r>
                    </a:p>
                    <a:p>
                      <a:pPr marL="0" marR="0" algn="ctr">
                        <a:lnSpc>
                          <a:spcPct val="115000"/>
                        </a:lnSpc>
                        <a:spcBef>
                          <a:spcPts val="0"/>
                        </a:spcBef>
                        <a:spcAft>
                          <a:spcPts val="0"/>
                        </a:spcAft>
                      </a:pPr>
                      <a:r>
                        <a:rPr lang="en-US" sz="1400" dirty="0" smtClean="0">
                          <a:latin typeface="Times New Roman" pitchFamily="18" charset="0"/>
                          <a:ea typeface="Times New Roman"/>
                          <a:cs typeface="Times New Roman" pitchFamily="18" charset="0"/>
                        </a:rPr>
                        <a:t>Admin </a:t>
                      </a:r>
                      <a:r>
                        <a:rPr lang="en-US" sz="1400" dirty="0">
                          <a:latin typeface="Times New Roman" pitchFamily="18" charset="0"/>
                          <a:ea typeface="Times New Roman"/>
                          <a:cs typeface="Times New Roman" pitchFamily="18" charset="0"/>
                        </a:rPr>
                        <a:t>&amp; HR</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09380">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Insufficient number of computers.</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IT department directed by VC to provide the computers and working station.</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Times New Roman"/>
                          <a:cs typeface="Times New Roman" pitchFamily="18" charset="0"/>
                        </a:rPr>
                        <a:t>Director IT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09380">
                <a:tc>
                  <a:txBody>
                    <a:bodyPr/>
                    <a:lstStyle/>
                    <a:p>
                      <a:pPr marL="58420" marR="0" algn="just">
                        <a:lnSpc>
                          <a:spcPct val="115000"/>
                        </a:lnSpc>
                        <a:spcBef>
                          <a:spcPts val="80"/>
                        </a:spcBef>
                        <a:spcAft>
                          <a:spcPts val="0"/>
                        </a:spcAft>
                      </a:pPr>
                      <a:r>
                        <a:rPr lang="en-US" sz="1400">
                          <a:latin typeface="Times New Roman" pitchFamily="18" charset="0"/>
                          <a:ea typeface="Times New Roman"/>
                          <a:cs typeface="Times New Roman" pitchFamily="18" charset="0"/>
                        </a:rPr>
                        <a:t>Students support and Advisory Department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Dr. </a:t>
                      </a:r>
                      <a:r>
                        <a:rPr lang="en-US" sz="1400" dirty="0" err="1">
                          <a:latin typeface="Times New Roman" pitchFamily="18" charset="0"/>
                          <a:ea typeface="Times New Roman"/>
                          <a:cs typeface="Times New Roman" pitchFamily="18" charset="0"/>
                        </a:rPr>
                        <a:t>Shahzad</a:t>
                      </a:r>
                      <a:r>
                        <a:rPr lang="en-US" sz="1400" dirty="0">
                          <a:latin typeface="Times New Roman" pitchFamily="18" charset="0"/>
                          <a:ea typeface="Times New Roman"/>
                          <a:cs typeface="Times New Roman" pitchFamily="18" charset="0"/>
                        </a:rPr>
                        <a:t> head of pharmacology department to look after the Students counseling &amp; Advisory Department.  </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Head of Pharmacology department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09380">
                <a:tc>
                  <a:txBody>
                    <a:bodyPr/>
                    <a:lstStyle/>
                    <a:p>
                      <a:pPr marL="0" marR="0" algn="just">
                        <a:lnSpc>
                          <a:spcPct val="115000"/>
                        </a:lnSpc>
                        <a:spcBef>
                          <a:spcPts val="80"/>
                        </a:spcBef>
                        <a:spcAft>
                          <a:spcPts val="0"/>
                        </a:spcAft>
                      </a:pPr>
                      <a:r>
                        <a:rPr lang="en-US" sz="1400">
                          <a:latin typeface="Times New Roman" pitchFamily="18" charset="0"/>
                          <a:ea typeface="Times New Roman"/>
                          <a:cs typeface="Times New Roman" pitchFamily="18" charset="0"/>
                        </a:rPr>
                        <a:t>Journal of Biochemistry &amp; journal of Clinical Chemistry</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HOD to provides the list of new journal to the chairman of library committee.</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Chairman of library committee</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1267953">
                <a:tc>
                  <a:txBody>
                    <a:bodyPr/>
                    <a:lstStyle/>
                    <a:p>
                      <a:pPr marL="58420" marR="0" algn="just">
                        <a:lnSpc>
                          <a:spcPct val="115000"/>
                        </a:lnSpc>
                        <a:spcBef>
                          <a:spcPts val="45"/>
                        </a:spcBef>
                        <a:spcAft>
                          <a:spcPts val="0"/>
                        </a:spcAft>
                      </a:pPr>
                      <a:r>
                        <a:rPr lang="en-US" sz="1400" dirty="0">
                          <a:latin typeface="Times New Roman" pitchFamily="18" charset="0"/>
                          <a:ea typeface="Times New Roman"/>
                          <a:cs typeface="Times New Roman" pitchFamily="18" charset="0"/>
                        </a:rPr>
                        <a:t>Annual funds should be allotted for the routine running of the laboratory, to maintain departmental </a:t>
                      </a:r>
                      <a:r>
                        <a:rPr lang="en-US" sz="1400" dirty="0" smtClean="0">
                          <a:latin typeface="Times New Roman" pitchFamily="18" charset="0"/>
                          <a:ea typeface="Times New Roman"/>
                          <a:cs typeface="Times New Roman" pitchFamily="18" charset="0"/>
                        </a:rPr>
                        <a:t>library. </a:t>
                      </a:r>
                      <a:endParaRPr lang="en-US" sz="1400" dirty="0">
                        <a:latin typeface="Times New Roman" pitchFamily="18" charset="0"/>
                        <a:ea typeface="Times New Roman"/>
                        <a:cs typeface="Times New Roman" pitchFamily="18" charset="0"/>
                      </a:endParaRP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Finance department to allocate and provide the annual funds for the routine running of the laboratory, to maintain departmental library.</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Finance department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r>
              <a:rPr lang="en-US" b="1" dirty="0" smtClean="0">
                <a:latin typeface="Times New Roman" pitchFamily="18" charset="0"/>
                <a:cs typeface="Times New Roman" pitchFamily="18" charset="0"/>
              </a:rPr>
              <a:t>Immunology</a:t>
            </a:r>
            <a:endParaRPr lang="en-US" sz="3200" b="1" dirty="0" smtClean="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28601" y="1295399"/>
          <a:ext cx="8610599" cy="5467215"/>
        </p:xfrm>
        <a:graphic>
          <a:graphicData uri="http://schemas.openxmlformats.org/drawingml/2006/table">
            <a:tbl>
              <a:tblPr/>
              <a:tblGrid>
                <a:gridCol w="2321103"/>
                <a:gridCol w="4548816"/>
                <a:gridCol w="1740680"/>
              </a:tblGrid>
              <a:tr h="544782">
                <a:tc>
                  <a:txBody>
                    <a:bodyPr/>
                    <a:lstStyle/>
                    <a:p>
                      <a:pPr marL="382270" marR="344805" algn="ctr">
                        <a:lnSpc>
                          <a:spcPct val="115000"/>
                        </a:lnSpc>
                        <a:spcBef>
                          <a:spcPts val="0"/>
                        </a:spcBef>
                        <a:spcAft>
                          <a:spcPts val="0"/>
                        </a:spcAft>
                      </a:pPr>
                      <a:r>
                        <a:rPr lang="en-US" sz="1400" b="1" dirty="0">
                          <a:latin typeface="Times New Roman" pitchFamily="18" charset="0"/>
                          <a:ea typeface="Times New Roman"/>
                          <a:cs typeface="Times New Roman" pitchFamily="18" charset="0"/>
                        </a:rPr>
                        <a:t>Issues Highlighted</a:t>
                      </a:r>
                      <a:endParaRPr lang="en-US" sz="1400" dirty="0">
                        <a:latin typeface="Times New Roman" pitchFamily="18" charset="0"/>
                        <a:ea typeface="Times New Roman"/>
                        <a:cs typeface="Times New Roman" pitchFamily="18" charset="0"/>
                      </a:endParaRP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a:lnSpc>
                          <a:spcPct val="115000"/>
                        </a:lnSpc>
                        <a:spcBef>
                          <a:spcPts val="0"/>
                        </a:spcBef>
                        <a:spcAft>
                          <a:spcPts val="0"/>
                        </a:spcAft>
                      </a:pPr>
                      <a:r>
                        <a:rPr lang="en-US" sz="1400" b="1" dirty="0">
                          <a:latin typeface="Times New Roman" pitchFamily="18" charset="0"/>
                          <a:ea typeface="Times New Roman"/>
                          <a:cs typeface="Times New Roman" pitchFamily="18" charset="0"/>
                        </a:rPr>
                        <a:t>Action Agreed</a:t>
                      </a:r>
                      <a:endParaRPr lang="en-US" sz="1400" dirty="0">
                        <a:latin typeface="Times New Roman" pitchFamily="18" charset="0"/>
                        <a:ea typeface="Times New Roman"/>
                        <a:cs typeface="Times New Roman" pitchFamily="18" charset="0"/>
                      </a:endParaRP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a:lnSpc>
                          <a:spcPct val="115000"/>
                        </a:lnSpc>
                        <a:spcBef>
                          <a:spcPts val="420"/>
                        </a:spcBef>
                        <a:spcAft>
                          <a:spcPts val="0"/>
                        </a:spcAft>
                      </a:pPr>
                      <a:r>
                        <a:rPr lang="en-US" sz="1400" b="1" dirty="0">
                          <a:latin typeface="Times New Roman" pitchFamily="18" charset="0"/>
                          <a:ea typeface="Times New Roman"/>
                          <a:cs typeface="Times New Roman" pitchFamily="18" charset="0"/>
                        </a:rPr>
                        <a:t>Res</a:t>
                      </a:r>
                      <a:r>
                        <a:rPr lang="en-US" sz="1400" b="1" spc="-70" dirty="0">
                          <a:latin typeface="Times New Roman" pitchFamily="18" charset="0"/>
                          <a:ea typeface="Times New Roman"/>
                          <a:cs typeface="Times New Roman" pitchFamily="18" charset="0"/>
                        </a:rPr>
                        <a:t>p</a:t>
                      </a:r>
                      <a:r>
                        <a:rPr lang="en-US" sz="1400" b="1" dirty="0">
                          <a:latin typeface="Times New Roman" pitchFamily="18" charset="0"/>
                          <a:ea typeface="Times New Roman"/>
                          <a:cs typeface="Times New Roman" pitchFamily="18" charset="0"/>
                        </a:rPr>
                        <a:t>onsi</a:t>
                      </a:r>
                      <a:r>
                        <a:rPr lang="en-US" sz="1400" b="1" spc="-75" dirty="0">
                          <a:latin typeface="Times New Roman" pitchFamily="18" charset="0"/>
                          <a:ea typeface="Times New Roman"/>
                          <a:cs typeface="Times New Roman" pitchFamily="18" charset="0"/>
                        </a:rPr>
                        <a:t>b</a:t>
                      </a:r>
                      <a:r>
                        <a:rPr lang="en-US" sz="1400" b="1" dirty="0">
                          <a:latin typeface="Times New Roman" pitchFamily="18" charset="0"/>
                          <a:ea typeface="Times New Roman"/>
                          <a:cs typeface="Times New Roman" pitchFamily="18" charset="0"/>
                        </a:rPr>
                        <a:t>le</a:t>
                      </a:r>
                      <a:endParaRPr lang="en-US" sz="1400" dirty="0">
                        <a:latin typeface="Times New Roman" pitchFamily="18" charset="0"/>
                        <a:ea typeface="Times New Roman"/>
                        <a:cs typeface="Times New Roman" pitchFamily="18" charset="0"/>
                      </a:endParaRPr>
                    </a:p>
                    <a:p>
                      <a:pPr marL="181610" marR="309880" algn="ctr">
                        <a:lnSpc>
                          <a:spcPct val="115000"/>
                        </a:lnSpc>
                        <a:spcBef>
                          <a:spcPts val="0"/>
                        </a:spcBef>
                        <a:spcAft>
                          <a:spcPts val="0"/>
                        </a:spcAft>
                      </a:pPr>
                      <a:r>
                        <a:rPr lang="en-US" sz="1400" b="1" dirty="0">
                          <a:latin typeface="Times New Roman" pitchFamily="18" charset="0"/>
                          <a:ea typeface="Times New Roman"/>
                          <a:cs typeface="Times New Roman" pitchFamily="18" charset="0"/>
                        </a:rPr>
                        <a:t>Department</a:t>
                      </a:r>
                      <a:endParaRPr lang="en-US" sz="1400" dirty="0">
                        <a:latin typeface="Times New Roman" pitchFamily="18" charset="0"/>
                        <a:ea typeface="Times New Roman"/>
                        <a:cs typeface="Times New Roman" pitchFamily="18" charset="0"/>
                      </a:endParaRP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673846">
                <a:tc>
                  <a:txBody>
                    <a:bodyPr/>
                    <a:lstStyle/>
                    <a:p>
                      <a:pPr marL="0" marR="0" algn="just">
                        <a:lnSpc>
                          <a:spcPct val="115000"/>
                        </a:lnSpc>
                        <a:spcBef>
                          <a:spcPts val="30"/>
                        </a:spcBef>
                        <a:spcAft>
                          <a:spcPts val="0"/>
                        </a:spcAft>
                      </a:pPr>
                      <a:r>
                        <a:rPr lang="en-US" sz="1400">
                          <a:latin typeface="Times New Roman" pitchFamily="18" charset="0"/>
                          <a:ea typeface="Times New Roman"/>
                          <a:cs typeface="Times New Roman" pitchFamily="18" charset="0"/>
                        </a:rPr>
                        <a:t>Teaching hospitals should be attached with the University</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30"/>
                        </a:spcBef>
                        <a:spcAft>
                          <a:spcPts val="0"/>
                        </a:spcAft>
                      </a:pPr>
                      <a:r>
                        <a:rPr lang="en-US" sz="1400" dirty="0">
                          <a:latin typeface="Times New Roman" pitchFamily="18" charset="0"/>
                          <a:ea typeface="Times New Roman"/>
                          <a:cs typeface="Times New Roman" pitchFamily="18" charset="0"/>
                        </a:rPr>
                        <a:t>Hospitals have been notified as constitutions of UHS to provide clinical material for </a:t>
                      </a:r>
                      <a:r>
                        <a:rPr lang="en-US" sz="1400" dirty="0" smtClean="0">
                          <a:latin typeface="Times New Roman" pitchFamily="18" charset="0"/>
                          <a:ea typeface="Times New Roman"/>
                          <a:cs typeface="Times New Roman" pitchFamily="18" charset="0"/>
                        </a:rPr>
                        <a:t>research.</a:t>
                      </a:r>
                      <a:endParaRPr lang="en-US" sz="1400" dirty="0">
                        <a:latin typeface="Times New Roman" pitchFamily="18" charset="0"/>
                        <a:ea typeface="Times New Roman"/>
                        <a:cs typeface="Times New Roman" pitchFamily="18" charset="0"/>
                      </a:endParaRP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722361">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Insufficient of faculty staff</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 Admin &amp; HR to advertise the vacant post of faculty and other technical staff and appoint them as soon as possible.</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Director Admin &amp; HR</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551576">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Insufficient number of computers.</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IT department directed by VC to provide the computers and working station.</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Director IT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752643">
                <a:tc>
                  <a:txBody>
                    <a:bodyPr/>
                    <a:lstStyle/>
                    <a:p>
                      <a:pPr marL="58420" marR="0" algn="just">
                        <a:lnSpc>
                          <a:spcPct val="115000"/>
                        </a:lnSpc>
                        <a:spcBef>
                          <a:spcPts val="80"/>
                        </a:spcBef>
                        <a:spcAft>
                          <a:spcPts val="0"/>
                        </a:spcAft>
                      </a:pPr>
                      <a:r>
                        <a:rPr lang="en-US" sz="1400">
                          <a:latin typeface="Times New Roman" pitchFamily="18" charset="0"/>
                          <a:ea typeface="Times New Roman"/>
                          <a:cs typeface="Times New Roman" pitchFamily="18" charset="0"/>
                        </a:rPr>
                        <a:t>Students support and Advisory Department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Dr. </a:t>
                      </a:r>
                      <a:r>
                        <a:rPr lang="en-US" sz="1400" dirty="0" err="1">
                          <a:latin typeface="Times New Roman" pitchFamily="18" charset="0"/>
                          <a:ea typeface="Times New Roman"/>
                          <a:cs typeface="Times New Roman" pitchFamily="18" charset="0"/>
                        </a:rPr>
                        <a:t>Shahzad</a:t>
                      </a:r>
                      <a:r>
                        <a:rPr lang="en-US" sz="1400" dirty="0">
                          <a:latin typeface="Times New Roman" pitchFamily="18" charset="0"/>
                          <a:ea typeface="Times New Roman"/>
                          <a:cs typeface="Times New Roman" pitchFamily="18" charset="0"/>
                        </a:rPr>
                        <a:t> head of pharmacology department to look after the Students counseling &amp; Advisory Department.  </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Head of Pharmacology department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1203935">
                <a:tc>
                  <a:txBody>
                    <a:bodyPr/>
                    <a:lstStyle/>
                    <a:p>
                      <a:pPr marL="58420" marR="0" algn="just">
                        <a:lnSpc>
                          <a:spcPct val="115000"/>
                        </a:lnSpc>
                        <a:spcBef>
                          <a:spcPts val="45"/>
                        </a:spcBef>
                        <a:spcAft>
                          <a:spcPts val="0"/>
                        </a:spcAft>
                      </a:pPr>
                      <a:r>
                        <a:rPr lang="en-US" sz="1400">
                          <a:latin typeface="Times New Roman" pitchFamily="18" charset="0"/>
                          <a:ea typeface="Times New Roman"/>
                          <a:cs typeface="Times New Roman" pitchFamily="18" charset="0"/>
                        </a:rPr>
                        <a:t>Annual funds should be allotted for the routine running of the laboratory, to maintain departmental library and computer. </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Finance department to allocate and provide the annual funds for the routine running of the laboratory, to maintain departmental library.</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Finance department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963148">
                <a:tc>
                  <a:txBody>
                    <a:bodyPr/>
                    <a:lstStyle/>
                    <a:p>
                      <a:pPr marL="58420" marR="0" algn="just">
                        <a:lnSpc>
                          <a:spcPct val="115000"/>
                        </a:lnSpc>
                        <a:spcBef>
                          <a:spcPts val="45"/>
                        </a:spcBef>
                        <a:spcAft>
                          <a:spcPts val="0"/>
                        </a:spcAft>
                      </a:pPr>
                      <a:r>
                        <a:rPr lang="en-US" sz="1400">
                          <a:latin typeface="Times New Roman" pitchFamily="18" charset="0"/>
                          <a:ea typeface="Times New Roman"/>
                          <a:cs typeface="Times New Roman" pitchFamily="18" charset="0"/>
                        </a:rPr>
                        <a:t>Impress money should be provided to the Head of department to be used in case of immediate requirement.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Finance department to allocate the Rs.25, 000 to the Head of department to be used in case of immediate requirement.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Finance department</a:t>
                      </a:r>
                    </a:p>
                  </a:txBody>
                  <a:tcPr marL="45202" marR="45202"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Morbid Anatomy &amp; Histopathology</a:t>
            </a:r>
          </a:p>
        </p:txBody>
      </p:sp>
      <p:graphicFrame>
        <p:nvGraphicFramePr>
          <p:cNvPr id="4" name="Table 3"/>
          <p:cNvGraphicFramePr>
            <a:graphicFrameLocks noGrp="1"/>
          </p:cNvGraphicFramePr>
          <p:nvPr/>
        </p:nvGraphicFramePr>
        <p:xfrm>
          <a:off x="381000" y="1371600"/>
          <a:ext cx="8458200" cy="5231241"/>
        </p:xfrm>
        <a:graphic>
          <a:graphicData uri="http://schemas.openxmlformats.org/drawingml/2006/table">
            <a:tbl>
              <a:tblPr/>
              <a:tblGrid>
                <a:gridCol w="2280200"/>
                <a:gridCol w="4425400"/>
                <a:gridCol w="1752600"/>
              </a:tblGrid>
              <a:tr h="599353">
                <a:tc>
                  <a:txBody>
                    <a:bodyPr/>
                    <a:lstStyle/>
                    <a:p>
                      <a:pPr marL="382270" marR="344805" algn="ctr">
                        <a:lnSpc>
                          <a:spcPct val="115000"/>
                        </a:lnSpc>
                        <a:spcBef>
                          <a:spcPts val="0"/>
                        </a:spcBef>
                        <a:spcAft>
                          <a:spcPts val="0"/>
                        </a:spcAft>
                      </a:pPr>
                      <a:r>
                        <a:rPr lang="en-US" sz="1400" b="1" dirty="0">
                          <a:latin typeface="Times New Roman" pitchFamily="18" charset="0"/>
                          <a:ea typeface="Times New Roman"/>
                          <a:cs typeface="Times New Roman" pitchFamily="18" charset="0"/>
                        </a:rPr>
                        <a:t>Issues Highlighted</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a:lnSpc>
                          <a:spcPct val="115000"/>
                        </a:lnSpc>
                        <a:spcBef>
                          <a:spcPts val="0"/>
                        </a:spcBef>
                        <a:spcAft>
                          <a:spcPts val="0"/>
                        </a:spcAft>
                      </a:pPr>
                      <a:r>
                        <a:rPr lang="en-US" sz="1400" b="1" dirty="0">
                          <a:latin typeface="Times New Roman" pitchFamily="18" charset="0"/>
                          <a:ea typeface="Times New Roman"/>
                          <a:cs typeface="Times New Roman" pitchFamily="18" charset="0"/>
                        </a:rPr>
                        <a:t>Action Agreed</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a:lnSpc>
                          <a:spcPct val="115000"/>
                        </a:lnSpc>
                        <a:spcBef>
                          <a:spcPts val="420"/>
                        </a:spcBef>
                        <a:spcAft>
                          <a:spcPts val="0"/>
                        </a:spcAft>
                      </a:pPr>
                      <a:r>
                        <a:rPr lang="en-US" sz="1400" b="1" dirty="0">
                          <a:latin typeface="Times New Roman" pitchFamily="18" charset="0"/>
                          <a:ea typeface="Times New Roman"/>
                          <a:cs typeface="Times New Roman" pitchFamily="18" charset="0"/>
                        </a:rPr>
                        <a:t>Res</a:t>
                      </a:r>
                      <a:r>
                        <a:rPr lang="en-US" sz="1400" b="1" spc="-70" dirty="0">
                          <a:latin typeface="Times New Roman" pitchFamily="18" charset="0"/>
                          <a:ea typeface="Times New Roman"/>
                          <a:cs typeface="Times New Roman" pitchFamily="18" charset="0"/>
                        </a:rPr>
                        <a:t>p</a:t>
                      </a:r>
                      <a:r>
                        <a:rPr lang="en-US" sz="1400" b="1" dirty="0">
                          <a:latin typeface="Times New Roman" pitchFamily="18" charset="0"/>
                          <a:ea typeface="Times New Roman"/>
                          <a:cs typeface="Times New Roman" pitchFamily="18" charset="0"/>
                        </a:rPr>
                        <a:t>onsi</a:t>
                      </a:r>
                      <a:r>
                        <a:rPr lang="en-US" sz="1400" b="1" spc="-75" dirty="0">
                          <a:latin typeface="Times New Roman" pitchFamily="18" charset="0"/>
                          <a:ea typeface="Times New Roman"/>
                          <a:cs typeface="Times New Roman" pitchFamily="18" charset="0"/>
                        </a:rPr>
                        <a:t>b</a:t>
                      </a:r>
                      <a:r>
                        <a:rPr lang="en-US" sz="1400" b="1" dirty="0">
                          <a:latin typeface="Times New Roman" pitchFamily="18" charset="0"/>
                          <a:ea typeface="Times New Roman"/>
                          <a:cs typeface="Times New Roman" pitchFamily="18" charset="0"/>
                        </a:rPr>
                        <a:t>le</a:t>
                      </a:r>
                      <a:endParaRPr lang="en-US" sz="1400" dirty="0">
                        <a:latin typeface="Times New Roman" pitchFamily="18" charset="0"/>
                        <a:ea typeface="Times New Roman"/>
                        <a:cs typeface="Times New Roman" pitchFamily="18" charset="0"/>
                      </a:endParaRPr>
                    </a:p>
                    <a:p>
                      <a:pPr marL="181610" marR="309880" algn="ctr">
                        <a:lnSpc>
                          <a:spcPct val="115000"/>
                        </a:lnSpc>
                        <a:spcBef>
                          <a:spcPts val="0"/>
                        </a:spcBef>
                        <a:spcAft>
                          <a:spcPts val="0"/>
                        </a:spcAft>
                      </a:pPr>
                      <a:r>
                        <a:rPr lang="en-US" sz="1400" b="1" dirty="0">
                          <a:latin typeface="Times New Roman" pitchFamily="18" charset="0"/>
                          <a:ea typeface="Times New Roman"/>
                          <a:cs typeface="Times New Roman" pitchFamily="18" charset="0"/>
                        </a:rPr>
                        <a:t>Department</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899030">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Insufficient faculty staff</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 Admin &amp; HR to call for interview against the advertised post of faculty and appoint them as soon as possible.</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smtClean="0">
                          <a:latin typeface="Times New Roman" pitchFamily="18" charset="0"/>
                          <a:ea typeface="Times New Roman"/>
                          <a:cs typeface="Times New Roman" pitchFamily="18" charset="0"/>
                        </a:rPr>
                        <a:t>Director Admin &amp; HR</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599353">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Insufficient number of computers.</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IT department directed by VC to provide the computers and working station in the department.</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smtClean="0">
                          <a:latin typeface="Times New Roman" pitchFamily="18" charset="0"/>
                          <a:ea typeface="Times New Roman"/>
                          <a:cs typeface="Times New Roman" pitchFamily="18" charset="0"/>
                        </a:rPr>
                        <a:t>Director IT</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599353">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Examination of new students</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has agreed to look it personal and call meeting of all academic senior staff in this regard.</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smtClean="0">
                          <a:latin typeface="Times New Roman" pitchFamily="18" charset="0"/>
                          <a:ea typeface="Times New Roman"/>
                          <a:cs typeface="Times New Roman" pitchFamily="18" charset="0"/>
                        </a:rPr>
                        <a:t>VC and Heads of all the departments</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99030">
                <a:tc>
                  <a:txBody>
                    <a:bodyPr/>
                    <a:lstStyle/>
                    <a:p>
                      <a:pPr marL="58420" marR="0" algn="just">
                        <a:lnSpc>
                          <a:spcPct val="115000"/>
                        </a:lnSpc>
                        <a:spcBef>
                          <a:spcPts val="80"/>
                        </a:spcBef>
                        <a:spcAft>
                          <a:spcPts val="0"/>
                        </a:spcAft>
                      </a:pPr>
                      <a:r>
                        <a:rPr lang="en-US" sz="1400" dirty="0">
                          <a:latin typeface="Times New Roman" pitchFamily="18" charset="0"/>
                          <a:ea typeface="Times New Roman"/>
                          <a:cs typeface="Times New Roman" pitchFamily="18" charset="0"/>
                        </a:rPr>
                        <a:t>Students support and Advisory Department</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Dr. Shahzad head of pharmacology department to look after the Students counseling &amp; Advisory Department.  </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smtClean="0">
                          <a:latin typeface="Times New Roman" pitchFamily="18" charset="0"/>
                          <a:ea typeface="Times New Roman"/>
                          <a:cs typeface="Times New Roman" pitchFamily="18" charset="0"/>
                        </a:rPr>
                        <a:t>Head of Pharmacology department</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610250">
                <a:tc>
                  <a:txBody>
                    <a:bodyPr/>
                    <a:lstStyle/>
                    <a:p>
                      <a:pPr marL="58420" marR="0" algn="just">
                        <a:lnSpc>
                          <a:spcPct val="115000"/>
                        </a:lnSpc>
                        <a:spcBef>
                          <a:spcPts val="80"/>
                        </a:spcBef>
                        <a:spcAft>
                          <a:spcPts val="0"/>
                        </a:spcAft>
                      </a:pPr>
                      <a:r>
                        <a:rPr lang="en-US" sz="1400" dirty="0">
                          <a:latin typeface="Times New Roman" pitchFamily="18" charset="0"/>
                          <a:ea typeface="Times New Roman"/>
                          <a:cs typeface="Times New Roman" pitchFamily="18" charset="0"/>
                        </a:rPr>
                        <a:t>Evaluation of student’s performance</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Dr. Allah </a:t>
                      </a:r>
                      <a:r>
                        <a:rPr lang="en-US" sz="1400" dirty="0" err="1">
                          <a:latin typeface="Times New Roman" pitchFamily="18" charset="0"/>
                          <a:ea typeface="Times New Roman"/>
                          <a:cs typeface="Times New Roman" pitchFamily="18" charset="0"/>
                        </a:rPr>
                        <a:t>Rakha</a:t>
                      </a:r>
                      <a:r>
                        <a:rPr lang="en-US" sz="1400" dirty="0">
                          <a:latin typeface="Times New Roman" pitchFamily="18" charset="0"/>
                          <a:ea typeface="Times New Roman"/>
                          <a:cs typeface="Times New Roman" pitchFamily="18" charset="0"/>
                        </a:rPr>
                        <a:t> </a:t>
                      </a:r>
                      <a:r>
                        <a:rPr lang="en-US" sz="1400" dirty="0" smtClean="0">
                          <a:latin typeface="Times New Roman" pitchFamily="18" charset="0"/>
                          <a:ea typeface="Times New Roman"/>
                          <a:cs typeface="Times New Roman" pitchFamily="18" charset="0"/>
                        </a:rPr>
                        <a:t>Head of </a:t>
                      </a:r>
                      <a:r>
                        <a:rPr lang="en-US" sz="1400" dirty="0">
                          <a:latin typeface="Times New Roman" pitchFamily="18" charset="0"/>
                          <a:ea typeface="Times New Roman"/>
                          <a:cs typeface="Times New Roman" pitchFamily="18" charset="0"/>
                        </a:rPr>
                        <a:t>Forensic department to evaluate the student’s performance on quarterly basis </a:t>
                      </a:r>
                      <a:r>
                        <a:rPr lang="en-US" sz="1400" dirty="0" smtClean="0">
                          <a:latin typeface="Times New Roman" pitchFamily="18" charset="0"/>
                          <a:ea typeface="Times New Roman"/>
                          <a:cs typeface="Times New Roman" pitchFamily="18" charset="0"/>
                        </a:rPr>
                        <a:t>.</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Times New Roman"/>
                          <a:cs typeface="Times New Roman" pitchFamily="18" charset="0"/>
                        </a:rPr>
                        <a:t>Head of Forensic department</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99030">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Animal house should be maintained according to the International standards.</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Dir. Admin &amp; HR briefed that Animal house is working according to the International standards.</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Times New Roman" pitchFamily="18" charset="0"/>
                          <a:ea typeface="Times New Roman"/>
                          <a:cs typeface="Times New Roman" pitchFamily="18" charset="0"/>
                        </a:rPr>
                        <a:t>Director Admin &amp; HR</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1219199"/>
          <a:ext cx="8229600" cy="4173827"/>
        </p:xfrm>
        <a:graphic>
          <a:graphicData uri="http://schemas.openxmlformats.org/drawingml/2006/table">
            <a:tbl>
              <a:tblPr/>
              <a:tblGrid>
                <a:gridCol w="2218573"/>
                <a:gridCol w="4461042"/>
                <a:gridCol w="1549985"/>
              </a:tblGrid>
              <a:tr h="556744">
                <a:tc>
                  <a:txBody>
                    <a:bodyPr/>
                    <a:lstStyle/>
                    <a:p>
                      <a:pPr marL="382270" marR="344805" algn="ctr">
                        <a:lnSpc>
                          <a:spcPct val="115000"/>
                        </a:lnSpc>
                        <a:spcBef>
                          <a:spcPts val="0"/>
                        </a:spcBef>
                        <a:spcAft>
                          <a:spcPts val="0"/>
                        </a:spcAft>
                      </a:pPr>
                      <a:r>
                        <a:rPr lang="en-US" sz="1400" b="1" dirty="0">
                          <a:latin typeface="Times New Roman" pitchFamily="18" charset="0"/>
                          <a:ea typeface="Times New Roman"/>
                          <a:cs typeface="Times New Roman" pitchFamily="18" charset="0"/>
                        </a:rPr>
                        <a:t>Issues Highlighted</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a:lnSpc>
                          <a:spcPct val="115000"/>
                        </a:lnSpc>
                        <a:spcBef>
                          <a:spcPts val="0"/>
                        </a:spcBef>
                        <a:spcAft>
                          <a:spcPts val="0"/>
                        </a:spcAft>
                      </a:pPr>
                      <a:r>
                        <a:rPr lang="en-US" sz="1400" b="1" dirty="0">
                          <a:latin typeface="Times New Roman" pitchFamily="18" charset="0"/>
                          <a:ea typeface="Times New Roman"/>
                          <a:cs typeface="Times New Roman" pitchFamily="18" charset="0"/>
                        </a:rPr>
                        <a:t>Action Agreed</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a:lnSpc>
                          <a:spcPct val="115000"/>
                        </a:lnSpc>
                        <a:spcBef>
                          <a:spcPts val="420"/>
                        </a:spcBef>
                        <a:spcAft>
                          <a:spcPts val="0"/>
                        </a:spcAft>
                      </a:pPr>
                      <a:r>
                        <a:rPr lang="en-US" sz="1400" b="1" dirty="0">
                          <a:latin typeface="Times New Roman" pitchFamily="18" charset="0"/>
                          <a:ea typeface="Times New Roman"/>
                          <a:cs typeface="Times New Roman" pitchFamily="18" charset="0"/>
                        </a:rPr>
                        <a:t>Res</a:t>
                      </a:r>
                      <a:r>
                        <a:rPr lang="en-US" sz="1400" b="1" spc="-70" dirty="0">
                          <a:latin typeface="Times New Roman" pitchFamily="18" charset="0"/>
                          <a:ea typeface="Times New Roman"/>
                          <a:cs typeface="Times New Roman" pitchFamily="18" charset="0"/>
                        </a:rPr>
                        <a:t>p</a:t>
                      </a:r>
                      <a:r>
                        <a:rPr lang="en-US" sz="1400" b="1" dirty="0">
                          <a:latin typeface="Times New Roman" pitchFamily="18" charset="0"/>
                          <a:ea typeface="Times New Roman"/>
                          <a:cs typeface="Times New Roman" pitchFamily="18" charset="0"/>
                        </a:rPr>
                        <a:t>onsi</a:t>
                      </a:r>
                      <a:r>
                        <a:rPr lang="en-US" sz="1400" b="1" spc="-75" dirty="0">
                          <a:latin typeface="Times New Roman" pitchFamily="18" charset="0"/>
                          <a:ea typeface="Times New Roman"/>
                          <a:cs typeface="Times New Roman" pitchFamily="18" charset="0"/>
                        </a:rPr>
                        <a:t>b</a:t>
                      </a:r>
                      <a:r>
                        <a:rPr lang="en-US" sz="1400" b="1" dirty="0">
                          <a:latin typeface="Times New Roman" pitchFamily="18" charset="0"/>
                          <a:ea typeface="Times New Roman"/>
                          <a:cs typeface="Times New Roman" pitchFamily="18" charset="0"/>
                        </a:rPr>
                        <a:t>le</a:t>
                      </a:r>
                      <a:endParaRPr lang="en-US" sz="1400" dirty="0">
                        <a:latin typeface="Times New Roman" pitchFamily="18" charset="0"/>
                        <a:ea typeface="Times New Roman"/>
                        <a:cs typeface="Times New Roman" pitchFamily="18" charset="0"/>
                      </a:endParaRPr>
                    </a:p>
                    <a:p>
                      <a:pPr marL="181610" marR="309880" algn="ctr">
                        <a:lnSpc>
                          <a:spcPct val="115000"/>
                        </a:lnSpc>
                        <a:spcBef>
                          <a:spcPts val="0"/>
                        </a:spcBef>
                        <a:spcAft>
                          <a:spcPts val="0"/>
                        </a:spcAft>
                      </a:pPr>
                      <a:r>
                        <a:rPr lang="en-US" sz="1400" b="1" dirty="0">
                          <a:latin typeface="Times New Roman" pitchFamily="18" charset="0"/>
                          <a:ea typeface="Times New Roman"/>
                          <a:cs typeface="Times New Roman" pitchFamily="18" charset="0"/>
                        </a:rPr>
                        <a:t>Department</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795348">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More space needed for Class rooms </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 Admin &amp; HR to provide the alternate class room i.e., Shams Auditorium </a:t>
                      </a:r>
                      <a:r>
                        <a:rPr lang="en-US" sz="1400" dirty="0" smtClean="0">
                          <a:latin typeface="Times New Roman" pitchFamily="18" charset="0"/>
                          <a:ea typeface="Times New Roman"/>
                          <a:cs typeface="Times New Roman" pitchFamily="18" charset="0"/>
                        </a:rPr>
                        <a:t>.</a:t>
                      </a:r>
                      <a:endParaRPr lang="en-US" sz="1400" dirty="0">
                        <a:latin typeface="Times New Roman" pitchFamily="18" charset="0"/>
                        <a:ea typeface="Times New Roman"/>
                        <a:cs typeface="Times New Roman" pitchFamily="18" charset="0"/>
                      </a:endParaRP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Dir. Admin &amp; HR</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1010109">
                <a:tc>
                  <a:txBody>
                    <a:bodyPr/>
                    <a:lstStyle/>
                    <a:p>
                      <a:pPr marL="0" marR="344805">
                        <a:lnSpc>
                          <a:spcPct val="115000"/>
                        </a:lnSpc>
                        <a:spcBef>
                          <a:spcPts val="0"/>
                        </a:spcBef>
                        <a:spcAft>
                          <a:spcPts val="0"/>
                        </a:spcAft>
                      </a:pPr>
                      <a:r>
                        <a:rPr lang="en-US" sz="1400" dirty="0">
                          <a:latin typeface="Times New Roman" pitchFamily="18" charset="0"/>
                          <a:ea typeface="Times New Roman"/>
                          <a:cs typeface="Times New Roman" pitchFamily="18" charset="0"/>
                        </a:rPr>
                        <a:t>Insufficient teaching assistant</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4572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 Admin &amp; HR to fill the vacant post of teaching assistant of UHS and </a:t>
                      </a:r>
                      <a:r>
                        <a:rPr lang="en-US" sz="1400" dirty="0" smtClean="0">
                          <a:latin typeface="Times New Roman" pitchFamily="18" charset="0"/>
                          <a:ea typeface="Times New Roman"/>
                          <a:cs typeface="Times New Roman" pitchFamily="18" charset="0"/>
                        </a:rPr>
                        <a:t>SBMS </a:t>
                      </a:r>
                      <a:r>
                        <a:rPr lang="en-US" sz="1400" dirty="0">
                          <a:latin typeface="Times New Roman" pitchFamily="18" charset="0"/>
                          <a:ea typeface="Times New Roman"/>
                          <a:cs typeface="Times New Roman" pitchFamily="18" charset="0"/>
                        </a:rPr>
                        <a:t>project.</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Director Admin &amp; HR</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1811626">
                <a:tc>
                  <a:txBody>
                    <a:bodyPr/>
                    <a:lstStyle/>
                    <a:p>
                      <a:pPr marL="58420" marR="0" algn="just">
                        <a:lnSpc>
                          <a:spcPct val="115000"/>
                        </a:lnSpc>
                        <a:spcBef>
                          <a:spcPts val="45"/>
                        </a:spcBef>
                        <a:spcAft>
                          <a:spcPts val="0"/>
                        </a:spcAft>
                      </a:pPr>
                      <a:r>
                        <a:rPr lang="en-US" sz="1400">
                          <a:latin typeface="Times New Roman" pitchFamily="18" charset="0"/>
                          <a:ea typeface="Times New Roman"/>
                          <a:cs typeface="Times New Roman" pitchFamily="18" charset="0"/>
                        </a:rPr>
                        <a:t>Annual funds should be allotted for the routine running of the laboratory, to maintain departmental library and computer. </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Finance department to allocate and provide the annual funds for the routine running of the laboratory, to maintain departmental library.</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Finance department</a:t>
                      </a:r>
                    </a:p>
                  </a:txBody>
                  <a:tcPr marL="45530" marR="45530"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Pharmacology</a:t>
            </a:r>
            <a:endParaRPr lang="en-US" sz="3200" b="1" dirty="0" smtClean="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04800" y="1447799"/>
          <a:ext cx="8534399" cy="4953001"/>
        </p:xfrm>
        <a:graphic>
          <a:graphicData uri="http://schemas.openxmlformats.org/drawingml/2006/table">
            <a:tbl>
              <a:tblPr/>
              <a:tblGrid>
                <a:gridCol w="2300582"/>
                <a:gridCol w="4508381"/>
                <a:gridCol w="1725436"/>
              </a:tblGrid>
              <a:tr h="652684">
                <a:tc>
                  <a:txBody>
                    <a:bodyPr/>
                    <a:lstStyle/>
                    <a:p>
                      <a:pPr marL="382270" marR="344805" algn="ctr">
                        <a:lnSpc>
                          <a:spcPct val="115000"/>
                        </a:lnSpc>
                        <a:spcBef>
                          <a:spcPts val="0"/>
                        </a:spcBef>
                        <a:spcAft>
                          <a:spcPts val="0"/>
                        </a:spcAft>
                      </a:pPr>
                      <a:r>
                        <a:rPr lang="en-US" sz="1400" b="1" dirty="0">
                          <a:latin typeface="Times New Roman" pitchFamily="18" charset="0"/>
                          <a:ea typeface="Times New Roman"/>
                          <a:cs typeface="Times New Roman" pitchFamily="18" charset="0"/>
                        </a:rPr>
                        <a:t>Issues Highlighted</a:t>
                      </a:r>
                      <a:endParaRPr lang="en-US" sz="1400" dirty="0">
                        <a:latin typeface="Times New Roman" pitchFamily="18" charset="0"/>
                        <a:ea typeface="Times New Roman"/>
                        <a:cs typeface="Times New Roman" pitchFamily="18" charset="0"/>
                      </a:endParaRP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a:lnSpc>
                          <a:spcPct val="115000"/>
                        </a:lnSpc>
                        <a:spcBef>
                          <a:spcPts val="0"/>
                        </a:spcBef>
                        <a:spcAft>
                          <a:spcPts val="0"/>
                        </a:spcAft>
                      </a:pPr>
                      <a:r>
                        <a:rPr lang="en-US" sz="1400" b="1" dirty="0">
                          <a:latin typeface="Times New Roman" pitchFamily="18" charset="0"/>
                          <a:ea typeface="Times New Roman"/>
                          <a:cs typeface="Times New Roman" pitchFamily="18" charset="0"/>
                        </a:rPr>
                        <a:t>Action Agreed</a:t>
                      </a:r>
                      <a:endParaRPr lang="en-US" sz="1400" dirty="0">
                        <a:latin typeface="Times New Roman" pitchFamily="18" charset="0"/>
                        <a:ea typeface="Times New Roman"/>
                        <a:cs typeface="Times New Roman" pitchFamily="18" charset="0"/>
                      </a:endParaRP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a:lnSpc>
                          <a:spcPct val="115000"/>
                        </a:lnSpc>
                        <a:spcBef>
                          <a:spcPts val="420"/>
                        </a:spcBef>
                        <a:spcAft>
                          <a:spcPts val="0"/>
                        </a:spcAft>
                      </a:pPr>
                      <a:r>
                        <a:rPr lang="en-US" sz="1400" b="1" dirty="0">
                          <a:latin typeface="Times New Roman" pitchFamily="18" charset="0"/>
                          <a:ea typeface="Times New Roman"/>
                          <a:cs typeface="Times New Roman" pitchFamily="18" charset="0"/>
                        </a:rPr>
                        <a:t>Res</a:t>
                      </a:r>
                      <a:r>
                        <a:rPr lang="en-US" sz="1400" b="1" spc="-70" dirty="0">
                          <a:latin typeface="Times New Roman" pitchFamily="18" charset="0"/>
                          <a:ea typeface="Times New Roman"/>
                          <a:cs typeface="Times New Roman" pitchFamily="18" charset="0"/>
                        </a:rPr>
                        <a:t>p</a:t>
                      </a:r>
                      <a:r>
                        <a:rPr lang="en-US" sz="1400" b="1" dirty="0">
                          <a:latin typeface="Times New Roman" pitchFamily="18" charset="0"/>
                          <a:ea typeface="Times New Roman"/>
                          <a:cs typeface="Times New Roman" pitchFamily="18" charset="0"/>
                        </a:rPr>
                        <a:t>onsi</a:t>
                      </a:r>
                      <a:r>
                        <a:rPr lang="en-US" sz="1400" b="1" spc="-75" dirty="0">
                          <a:latin typeface="Times New Roman" pitchFamily="18" charset="0"/>
                          <a:ea typeface="Times New Roman"/>
                          <a:cs typeface="Times New Roman" pitchFamily="18" charset="0"/>
                        </a:rPr>
                        <a:t>b</a:t>
                      </a:r>
                      <a:r>
                        <a:rPr lang="en-US" sz="1400" b="1" dirty="0">
                          <a:latin typeface="Times New Roman" pitchFamily="18" charset="0"/>
                          <a:ea typeface="Times New Roman"/>
                          <a:cs typeface="Times New Roman" pitchFamily="18" charset="0"/>
                        </a:rPr>
                        <a:t>le</a:t>
                      </a:r>
                      <a:endParaRPr lang="en-US" sz="1400" dirty="0">
                        <a:latin typeface="Times New Roman" pitchFamily="18" charset="0"/>
                        <a:ea typeface="Times New Roman"/>
                        <a:cs typeface="Times New Roman" pitchFamily="18" charset="0"/>
                      </a:endParaRPr>
                    </a:p>
                    <a:p>
                      <a:pPr marL="181610" marR="309880" algn="ctr">
                        <a:lnSpc>
                          <a:spcPct val="115000"/>
                        </a:lnSpc>
                        <a:spcBef>
                          <a:spcPts val="0"/>
                        </a:spcBef>
                        <a:spcAft>
                          <a:spcPts val="0"/>
                        </a:spcAft>
                      </a:pPr>
                      <a:r>
                        <a:rPr lang="en-US" sz="1400" b="1" dirty="0">
                          <a:latin typeface="Times New Roman" pitchFamily="18" charset="0"/>
                          <a:ea typeface="Times New Roman"/>
                          <a:cs typeface="Times New Roman" pitchFamily="18" charset="0"/>
                        </a:rPr>
                        <a:t>Department</a:t>
                      </a:r>
                      <a:endParaRPr lang="en-US" sz="1400" dirty="0">
                        <a:latin typeface="Times New Roman" pitchFamily="18" charset="0"/>
                        <a:ea typeface="Times New Roman"/>
                        <a:cs typeface="Times New Roman" pitchFamily="18" charset="0"/>
                      </a:endParaRP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1037681">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Insufficient number of computers.</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IT department directed by VC to provide the computers and working station.</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Director IT</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15659">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Insufficient number of lab equipment</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director SBMS project to purchase lab equipments.</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Director SBMS Project and Finance Department</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15659">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Insufficient faculty staff</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 Admin &amp; HR to advertise the vacant post of faculty and appoint them as soon as possible.</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Director Admin &amp; HR</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15659">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Insufficient E-Journal in library</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HOD provides the list of new journal to the chairman of library committee.</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Chairman of library committee</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815659">
                <a:tc>
                  <a:txBody>
                    <a:bodyPr/>
                    <a:lstStyle/>
                    <a:p>
                      <a:pPr marL="0" marR="344805">
                        <a:lnSpc>
                          <a:spcPct val="115000"/>
                        </a:lnSpc>
                        <a:spcBef>
                          <a:spcPts val="0"/>
                        </a:spcBef>
                        <a:spcAft>
                          <a:spcPts val="0"/>
                        </a:spcAft>
                      </a:pPr>
                      <a:r>
                        <a:rPr lang="en-US" sz="1400">
                          <a:latin typeface="Times New Roman" pitchFamily="18" charset="0"/>
                          <a:ea typeface="Times New Roman"/>
                          <a:cs typeface="Times New Roman" pitchFamily="18" charset="0"/>
                        </a:rPr>
                        <a:t>Insufficient teaching assistant</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4572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 Admin &amp; HR to fill the vacant post of teaching assistant of UHS and </a:t>
                      </a:r>
                      <a:r>
                        <a:rPr lang="en-US" sz="1400" dirty="0" smtClean="0">
                          <a:latin typeface="Times New Roman" pitchFamily="18" charset="0"/>
                          <a:ea typeface="Times New Roman"/>
                          <a:cs typeface="Times New Roman" pitchFamily="18" charset="0"/>
                        </a:rPr>
                        <a:t>SBMS project</a:t>
                      </a:r>
                      <a:r>
                        <a:rPr lang="en-US" sz="1400" dirty="0">
                          <a:latin typeface="Times New Roman" pitchFamily="18" charset="0"/>
                          <a:ea typeface="Times New Roman"/>
                          <a:cs typeface="Times New Roman" pitchFamily="18" charset="0"/>
                        </a:rPr>
                        <a:t>.</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Director Admin &amp; HR</a:t>
                      </a:r>
                    </a:p>
                  </a:txBody>
                  <a:tcPr marL="44469" marR="44469"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Physiology</a:t>
            </a:r>
            <a:r>
              <a:rPr lang="en-US" sz="3200" b="1" dirty="0" smtClean="0">
                <a:latin typeface="Times New Roman" pitchFamily="18" charset="0"/>
                <a:cs typeface="Times New Roman" pitchFamily="18" charset="0"/>
              </a:rPr>
              <a:t> &amp; Cell Biology </a:t>
            </a:r>
          </a:p>
        </p:txBody>
      </p:sp>
      <p:graphicFrame>
        <p:nvGraphicFramePr>
          <p:cNvPr id="4" name="Table 3"/>
          <p:cNvGraphicFramePr>
            <a:graphicFrameLocks noGrp="1"/>
          </p:cNvGraphicFramePr>
          <p:nvPr/>
        </p:nvGraphicFramePr>
        <p:xfrm>
          <a:off x="457200" y="1391198"/>
          <a:ext cx="8382000" cy="5162003"/>
        </p:xfrm>
        <a:graphic>
          <a:graphicData uri="http://schemas.openxmlformats.org/drawingml/2006/table">
            <a:tbl>
              <a:tblPr/>
              <a:tblGrid>
                <a:gridCol w="2238939"/>
                <a:gridCol w="4387799"/>
                <a:gridCol w="1755262"/>
              </a:tblGrid>
              <a:tr h="607295">
                <a:tc>
                  <a:txBody>
                    <a:bodyPr/>
                    <a:lstStyle/>
                    <a:p>
                      <a:pPr marL="382270" marR="344805" algn="ctr">
                        <a:lnSpc>
                          <a:spcPct val="115000"/>
                        </a:lnSpc>
                        <a:spcBef>
                          <a:spcPts val="0"/>
                        </a:spcBef>
                        <a:spcAft>
                          <a:spcPts val="0"/>
                        </a:spcAft>
                      </a:pPr>
                      <a:r>
                        <a:rPr lang="en-US" sz="1400" b="1" dirty="0">
                          <a:latin typeface="Times New Roman" pitchFamily="18" charset="0"/>
                          <a:ea typeface="Times New Roman"/>
                          <a:cs typeface="Times New Roman" pitchFamily="18" charset="0"/>
                        </a:rPr>
                        <a:t>Issues Highlighted</a:t>
                      </a:r>
                      <a:endParaRPr lang="en-US" sz="1400" dirty="0">
                        <a:latin typeface="Times New Roman" pitchFamily="18" charset="0"/>
                        <a:ea typeface="Times New Roman"/>
                        <a:cs typeface="Times New Roman" pitchFamily="18" charset="0"/>
                      </a:endParaRP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a:lnSpc>
                          <a:spcPct val="115000"/>
                        </a:lnSpc>
                        <a:spcBef>
                          <a:spcPts val="0"/>
                        </a:spcBef>
                        <a:spcAft>
                          <a:spcPts val="0"/>
                        </a:spcAft>
                      </a:pPr>
                      <a:r>
                        <a:rPr lang="en-US" sz="1400" b="1" dirty="0">
                          <a:latin typeface="Times New Roman" pitchFamily="18" charset="0"/>
                          <a:ea typeface="Times New Roman"/>
                          <a:cs typeface="Times New Roman" pitchFamily="18" charset="0"/>
                        </a:rPr>
                        <a:t>Action Agreed</a:t>
                      </a:r>
                      <a:endParaRPr lang="en-US" sz="1400" dirty="0">
                        <a:latin typeface="Times New Roman" pitchFamily="18" charset="0"/>
                        <a:ea typeface="Times New Roman"/>
                        <a:cs typeface="Times New Roman" pitchFamily="18" charset="0"/>
                      </a:endParaRP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a:lnSpc>
                          <a:spcPct val="115000"/>
                        </a:lnSpc>
                        <a:spcBef>
                          <a:spcPts val="420"/>
                        </a:spcBef>
                        <a:spcAft>
                          <a:spcPts val="0"/>
                        </a:spcAft>
                      </a:pPr>
                      <a:r>
                        <a:rPr lang="en-US" sz="1400" b="1" dirty="0">
                          <a:latin typeface="Times New Roman" pitchFamily="18" charset="0"/>
                          <a:ea typeface="Times New Roman"/>
                          <a:cs typeface="Times New Roman" pitchFamily="18" charset="0"/>
                        </a:rPr>
                        <a:t>Res</a:t>
                      </a:r>
                      <a:r>
                        <a:rPr lang="en-US" sz="1400" b="1" spc="-70" dirty="0">
                          <a:latin typeface="Times New Roman" pitchFamily="18" charset="0"/>
                          <a:ea typeface="Times New Roman"/>
                          <a:cs typeface="Times New Roman" pitchFamily="18" charset="0"/>
                        </a:rPr>
                        <a:t>p</a:t>
                      </a:r>
                      <a:r>
                        <a:rPr lang="en-US" sz="1400" b="1" dirty="0">
                          <a:latin typeface="Times New Roman" pitchFamily="18" charset="0"/>
                          <a:ea typeface="Times New Roman"/>
                          <a:cs typeface="Times New Roman" pitchFamily="18" charset="0"/>
                        </a:rPr>
                        <a:t>onsi</a:t>
                      </a:r>
                      <a:r>
                        <a:rPr lang="en-US" sz="1400" b="1" spc="-75" dirty="0">
                          <a:latin typeface="Times New Roman" pitchFamily="18" charset="0"/>
                          <a:ea typeface="Times New Roman"/>
                          <a:cs typeface="Times New Roman" pitchFamily="18" charset="0"/>
                        </a:rPr>
                        <a:t>b</a:t>
                      </a:r>
                      <a:r>
                        <a:rPr lang="en-US" sz="1400" b="1" dirty="0">
                          <a:latin typeface="Times New Roman" pitchFamily="18" charset="0"/>
                          <a:ea typeface="Times New Roman"/>
                          <a:cs typeface="Times New Roman" pitchFamily="18" charset="0"/>
                        </a:rPr>
                        <a:t>le</a:t>
                      </a:r>
                      <a:endParaRPr lang="en-US" sz="1400" dirty="0">
                        <a:latin typeface="Times New Roman" pitchFamily="18" charset="0"/>
                        <a:ea typeface="Times New Roman"/>
                        <a:cs typeface="Times New Roman" pitchFamily="18" charset="0"/>
                      </a:endParaRPr>
                    </a:p>
                    <a:p>
                      <a:pPr marL="181610" marR="309880" algn="ctr">
                        <a:lnSpc>
                          <a:spcPct val="115000"/>
                        </a:lnSpc>
                        <a:spcBef>
                          <a:spcPts val="0"/>
                        </a:spcBef>
                        <a:spcAft>
                          <a:spcPts val="0"/>
                        </a:spcAft>
                      </a:pPr>
                      <a:r>
                        <a:rPr lang="en-US" sz="1400" b="1" dirty="0">
                          <a:latin typeface="Times New Roman" pitchFamily="18" charset="0"/>
                          <a:ea typeface="Times New Roman"/>
                          <a:cs typeface="Times New Roman" pitchFamily="18" charset="0"/>
                        </a:rPr>
                        <a:t>Department</a:t>
                      </a:r>
                      <a:endParaRPr lang="en-US" sz="1400" dirty="0">
                        <a:latin typeface="Times New Roman" pitchFamily="18" charset="0"/>
                        <a:ea typeface="Times New Roman"/>
                        <a:cs typeface="Times New Roman" pitchFamily="18" charset="0"/>
                      </a:endParaRP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910941">
                <a:tc>
                  <a:txBody>
                    <a:bodyPr/>
                    <a:lstStyle/>
                    <a:p>
                      <a:pPr marL="0" marR="0" algn="just">
                        <a:lnSpc>
                          <a:spcPct val="115000"/>
                        </a:lnSpc>
                        <a:spcBef>
                          <a:spcPts val="30"/>
                        </a:spcBef>
                        <a:spcAft>
                          <a:spcPts val="0"/>
                        </a:spcAft>
                      </a:pPr>
                      <a:r>
                        <a:rPr lang="en-US" sz="1400" dirty="0">
                          <a:latin typeface="Times New Roman" pitchFamily="18" charset="0"/>
                          <a:ea typeface="Times New Roman"/>
                          <a:cs typeface="Times New Roman" pitchFamily="18" charset="0"/>
                        </a:rPr>
                        <a:t>Annual examination system and breakdown of major into sub-subjects</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all heads of the departments to hold the meeting and make the proposal and present it to Board of Studies and Board of Governor.</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Times New Roman"/>
                          <a:cs typeface="Times New Roman" pitchFamily="18" charset="0"/>
                        </a:rPr>
                        <a:t>Heads of all the departments</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910941">
                <a:tc>
                  <a:txBody>
                    <a:bodyPr/>
                    <a:lstStyle/>
                    <a:p>
                      <a:pPr marL="58420" marR="0" algn="just">
                        <a:lnSpc>
                          <a:spcPct val="115000"/>
                        </a:lnSpc>
                        <a:spcBef>
                          <a:spcPts val="80"/>
                        </a:spcBef>
                        <a:spcAft>
                          <a:spcPts val="0"/>
                        </a:spcAft>
                      </a:pPr>
                      <a:r>
                        <a:rPr lang="en-US" sz="1400">
                          <a:latin typeface="Times New Roman" pitchFamily="18" charset="0"/>
                          <a:ea typeface="Times New Roman"/>
                          <a:cs typeface="Times New Roman" pitchFamily="18" charset="0"/>
                        </a:rPr>
                        <a:t>Technical staff, research assistants, research fellows should be provided</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a:latin typeface="Times New Roman" pitchFamily="18" charset="0"/>
                          <a:ea typeface="Times New Roman"/>
                          <a:cs typeface="Times New Roman" pitchFamily="18" charset="0"/>
                        </a:rPr>
                        <a:t>VC directed to Dir. Admin &amp; HR to provide this staff within a month.</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Times New Roman"/>
                          <a:cs typeface="Times New Roman" pitchFamily="18" charset="0"/>
                        </a:rPr>
                        <a:t>Director Admin &amp; HR</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910941">
                <a:tc>
                  <a:txBody>
                    <a:bodyPr/>
                    <a:lstStyle/>
                    <a:p>
                      <a:pPr marL="58420" marR="0" algn="just">
                        <a:lnSpc>
                          <a:spcPct val="115000"/>
                        </a:lnSpc>
                        <a:spcBef>
                          <a:spcPts val="80"/>
                        </a:spcBef>
                        <a:spcAft>
                          <a:spcPts val="0"/>
                        </a:spcAft>
                      </a:pPr>
                      <a:r>
                        <a:rPr lang="en-US" sz="1400">
                          <a:latin typeface="Times New Roman" pitchFamily="18" charset="0"/>
                          <a:ea typeface="Times New Roman"/>
                          <a:cs typeface="Times New Roman" pitchFamily="18" charset="0"/>
                        </a:rPr>
                        <a:t>Students support and Advisory Department</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Dr. </a:t>
                      </a:r>
                      <a:r>
                        <a:rPr lang="en-US" sz="1400" dirty="0" err="1">
                          <a:latin typeface="Times New Roman" pitchFamily="18" charset="0"/>
                          <a:ea typeface="Times New Roman"/>
                          <a:cs typeface="Times New Roman" pitchFamily="18" charset="0"/>
                        </a:rPr>
                        <a:t>Shahzad</a:t>
                      </a:r>
                      <a:r>
                        <a:rPr lang="en-US" sz="1400" dirty="0">
                          <a:latin typeface="Times New Roman" pitchFamily="18" charset="0"/>
                          <a:ea typeface="Times New Roman"/>
                          <a:cs typeface="Times New Roman" pitchFamily="18" charset="0"/>
                        </a:rPr>
                        <a:t> head of pharmacology department to look after the Students counseling &amp; Advisory Department.  </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Times New Roman"/>
                          <a:cs typeface="Times New Roman" pitchFamily="18" charset="0"/>
                        </a:rPr>
                        <a:t>Head of Pharmacology department</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607295">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Insufficient faculty staff</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Dir. Admin &amp; HR to advertise the vacant post of faculty and appoint them as soon as possible.</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Times New Roman"/>
                          <a:cs typeface="Times New Roman" pitchFamily="18" charset="0"/>
                        </a:rPr>
                        <a:t>Director Admin &amp; HR</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607295">
                <a:tc>
                  <a:txBody>
                    <a:bodyPr/>
                    <a:lstStyle/>
                    <a:p>
                      <a:pPr marL="0" marR="0" algn="just">
                        <a:lnSpc>
                          <a:spcPct val="115000"/>
                        </a:lnSpc>
                        <a:spcBef>
                          <a:spcPts val="0"/>
                        </a:spcBef>
                        <a:spcAft>
                          <a:spcPts val="0"/>
                        </a:spcAft>
                      </a:pPr>
                      <a:r>
                        <a:rPr lang="en-US" sz="1400">
                          <a:latin typeface="Times New Roman" pitchFamily="18" charset="0"/>
                          <a:ea typeface="Times New Roman"/>
                          <a:cs typeface="Times New Roman" pitchFamily="18" charset="0"/>
                        </a:rPr>
                        <a:t>More space needed for Class rooms </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a:latin typeface="Times New Roman" pitchFamily="18" charset="0"/>
                          <a:ea typeface="Times New Roman"/>
                          <a:cs typeface="Times New Roman" pitchFamily="18" charset="0"/>
                        </a:rPr>
                        <a:t>VC directed to Dir. Admin &amp; HR to provide the alternate class room i.e., Shams Auditorium </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Times New Roman"/>
                          <a:cs typeface="Times New Roman" pitchFamily="18" charset="0"/>
                        </a:rPr>
                        <a:t>Dir. Admin &amp; HR</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607295">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Insufficient number of computers.</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latin typeface="Times New Roman" pitchFamily="18" charset="0"/>
                          <a:ea typeface="Times New Roman"/>
                          <a:cs typeface="Times New Roman" pitchFamily="18" charset="0"/>
                        </a:rPr>
                        <a:t>IT department directed by VC to provide the computers and working station.</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Times New Roman"/>
                          <a:cs typeface="Times New Roman" pitchFamily="18" charset="0"/>
                        </a:rPr>
                        <a:t>Director IT</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1" y="1143000"/>
          <a:ext cx="8458199" cy="4856526"/>
        </p:xfrm>
        <a:graphic>
          <a:graphicData uri="http://schemas.openxmlformats.org/drawingml/2006/table">
            <a:tbl>
              <a:tblPr/>
              <a:tblGrid>
                <a:gridCol w="2280020"/>
                <a:gridCol w="4468309"/>
                <a:gridCol w="1709870"/>
              </a:tblGrid>
              <a:tr h="567663">
                <a:tc>
                  <a:txBody>
                    <a:bodyPr/>
                    <a:lstStyle/>
                    <a:p>
                      <a:pPr marL="382270" marR="344805" algn="ctr">
                        <a:lnSpc>
                          <a:spcPct val="115000"/>
                        </a:lnSpc>
                        <a:spcBef>
                          <a:spcPts val="0"/>
                        </a:spcBef>
                        <a:spcAft>
                          <a:spcPts val="0"/>
                        </a:spcAft>
                      </a:pPr>
                      <a:r>
                        <a:rPr lang="en-US" sz="1400" b="1" dirty="0">
                          <a:latin typeface="Times New Roman" pitchFamily="18" charset="0"/>
                          <a:ea typeface="Times New Roman"/>
                          <a:cs typeface="Times New Roman" pitchFamily="18" charset="0"/>
                        </a:rPr>
                        <a:t>Issues Highlighted</a:t>
                      </a:r>
                      <a:endParaRPr lang="en-US" sz="1400" dirty="0">
                        <a:latin typeface="Times New Roman" pitchFamily="18" charset="0"/>
                        <a:ea typeface="Times New Roman"/>
                        <a:cs typeface="Times New Roman" pitchFamily="18" charset="0"/>
                      </a:endParaRP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95910" marR="367030" algn="ctr">
                        <a:lnSpc>
                          <a:spcPct val="115000"/>
                        </a:lnSpc>
                        <a:spcBef>
                          <a:spcPts val="0"/>
                        </a:spcBef>
                        <a:spcAft>
                          <a:spcPts val="0"/>
                        </a:spcAft>
                      </a:pPr>
                      <a:r>
                        <a:rPr lang="en-US" sz="1400" b="1" dirty="0">
                          <a:latin typeface="Times New Roman" pitchFamily="18" charset="0"/>
                          <a:ea typeface="Times New Roman"/>
                          <a:cs typeface="Times New Roman" pitchFamily="18" charset="0"/>
                        </a:rPr>
                        <a:t>Action Agreed</a:t>
                      </a:r>
                      <a:endParaRPr lang="en-US" sz="1400" dirty="0">
                        <a:latin typeface="Times New Roman" pitchFamily="18" charset="0"/>
                        <a:ea typeface="Times New Roman"/>
                        <a:cs typeface="Times New Roman" pitchFamily="18" charset="0"/>
                      </a:endParaRP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c>
                  <a:txBody>
                    <a:bodyPr/>
                    <a:lstStyle/>
                    <a:p>
                      <a:pPr marL="248285" marR="265430" algn="ctr">
                        <a:lnSpc>
                          <a:spcPct val="115000"/>
                        </a:lnSpc>
                        <a:spcBef>
                          <a:spcPts val="420"/>
                        </a:spcBef>
                        <a:spcAft>
                          <a:spcPts val="0"/>
                        </a:spcAft>
                      </a:pPr>
                      <a:r>
                        <a:rPr lang="en-US" sz="1400" b="1" dirty="0">
                          <a:latin typeface="Times New Roman" pitchFamily="18" charset="0"/>
                          <a:ea typeface="Times New Roman"/>
                          <a:cs typeface="Times New Roman" pitchFamily="18" charset="0"/>
                        </a:rPr>
                        <a:t>Res</a:t>
                      </a:r>
                      <a:r>
                        <a:rPr lang="en-US" sz="1400" b="1" spc="-70" dirty="0">
                          <a:latin typeface="Times New Roman" pitchFamily="18" charset="0"/>
                          <a:ea typeface="Times New Roman"/>
                          <a:cs typeface="Times New Roman" pitchFamily="18" charset="0"/>
                        </a:rPr>
                        <a:t>p</a:t>
                      </a:r>
                      <a:r>
                        <a:rPr lang="en-US" sz="1400" b="1" dirty="0">
                          <a:latin typeface="Times New Roman" pitchFamily="18" charset="0"/>
                          <a:ea typeface="Times New Roman"/>
                          <a:cs typeface="Times New Roman" pitchFamily="18" charset="0"/>
                        </a:rPr>
                        <a:t>onsi</a:t>
                      </a:r>
                      <a:r>
                        <a:rPr lang="en-US" sz="1400" b="1" spc="-75" dirty="0">
                          <a:latin typeface="Times New Roman" pitchFamily="18" charset="0"/>
                          <a:ea typeface="Times New Roman"/>
                          <a:cs typeface="Times New Roman" pitchFamily="18" charset="0"/>
                        </a:rPr>
                        <a:t>b</a:t>
                      </a:r>
                      <a:r>
                        <a:rPr lang="en-US" sz="1400" b="1" dirty="0">
                          <a:latin typeface="Times New Roman" pitchFamily="18" charset="0"/>
                          <a:ea typeface="Times New Roman"/>
                          <a:cs typeface="Times New Roman" pitchFamily="18" charset="0"/>
                        </a:rPr>
                        <a:t>le</a:t>
                      </a:r>
                      <a:endParaRPr lang="en-US" sz="1400" dirty="0">
                        <a:latin typeface="Times New Roman" pitchFamily="18" charset="0"/>
                        <a:ea typeface="Times New Roman"/>
                        <a:cs typeface="Times New Roman" pitchFamily="18" charset="0"/>
                      </a:endParaRPr>
                    </a:p>
                    <a:p>
                      <a:pPr marL="181610" marR="309880" algn="ctr">
                        <a:lnSpc>
                          <a:spcPct val="115000"/>
                        </a:lnSpc>
                        <a:spcBef>
                          <a:spcPts val="0"/>
                        </a:spcBef>
                        <a:spcAft>
                          <a:spcPts val="0"/>
                        </a:spcAft>
                      </a:pPr>
                      <a:r>
                        <a:rPr lang="en-US" sz="1400" b="1" dirty="0">
                          <a:latin typeface="Times New Roman" pitchFamily="18" charset="0"/>
                          <a:ea typeface="Times New Roman"/>
                          <a:cs typeface="Times New Roman" pitchFamily="18" charset="0"/>
                        </a:rPr>
                        <a:t>Department</a:t>
                      </a:r>
                      <a:endParaRPr lang="en-US" sz="1400" dirty="0">
                        <a:latin typeface="Times New Roman" pitchFamily="18" charset="0"/>
                        <a:ea typeface="Times New Roman"/>
                        <a:cs typeface="Times New Roman" pitchFamily="18" charset="0"/>
                      </a:endParaRP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99CCFF"/>
                    </a:solidFill>
                  </a:tcPr>
                </a:tc>
              </a:tr>
              <a:tr h="1565937">
                <a:tc>
                  <a:txBody>
                    <a:bodyPr/>
                    <a:lstStyle/>
                    <a:p>
                      <a:pPr marL="58420" marR="0" algn="just">
                        <a:lnSpc>
                          <a:spcPct val="115000"/>
                        </a:lnSpc>
                        <a:spcBef>
                          <a:spcPts val="45"/>
                        </a:spcBef>
                        <a:spcAft>
                          <a:spcPts val="0"/>
                        </a:spcAft>
                      </a:pPr>
                      <a:r>
                        <a:rPr lang="en-US" sz="1400" dirty="0">
                          <a:latin typeface="Times New Roman" pitchFamily="18" charset="0"/>
                          <a:ea typeface="Times New Roman"/>
                          <a:cs typeface="Times New Roman" pitchFamily="18" charset="0"/>
                        </a:rPr>
                        <a:t>Annual funds should be allotted for the routine running of the laboratory, to maintain departmental library and computer. </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Finance department to allocate and provide the annual funds for the routine running of the laboratory, to maintain departmental library.</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Finance department</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1512736">
                <a:tc>
                  <a:txBody>
                    <a:bodyPr/>
                    <a:lstStyle/>
                    <a:p>
                      <a:pPr marL="58420" marR="0" algn="just">
                        <a:lnSpc>
                          <a:spcPct val="115000"/>
                        </a:lnSpc>
                        <a:spcBef>
                          <a:spcPts val="45"/>
                        </a:spcBef>
                        <a:spcAft>
                          <a:spcPts val="0"/>
                        </a:spcAft>
                      </a:pPr>
                      <a:r>
                        <a:rPr lang="en-US" sz="1400">
                          <a:latin typeface="Times New Roman" pitchFamily="18" charset="0"/>
                          <a:ea typeface="Times New Roman"/>
                          <a:cs typeface="Times New Roman" pitchFamily="18" charset="0"/>
                        </a:rPr>
                        <a:t>Impress money should be provided to the Head of department to be used in case of immediate requirement.</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VC directed to Finance department to allocate the Rs.25, 000 to the Head of department to be used in case of immediate requirement.</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Finance department</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1210190">
                <a:tc>
                  <a:txBody>
                    <a:bodyPr/>
                    <a:lstStyle/>
                    <a:p>
                      <a:pPr marL="0" marR="0">
                        <a:lnSpc>
                          <a:spcPct val="115000"/>
                        </a:lnSpc>
                        <a:spcBef>
                          <a:spcPts val="0"/>
                        </a:spcBef>
                        <a:spcAft>
                          <a:spcPts val="0"/>
                        </a:spcAft>
                      </a:pPr>
                      <a:r>
                        <a:rPr lang="en-US" sz="1400">
                          <a:latin typeface="Times New Roman" pitchFamily="18" charset="0"/>
                          <a:ea typeface="Times New Roman"/>
                          <a:cs typeface="Times New Roman" pitchFamily="18" charset="0"/>
                        </a:rPr>
                        <a:t>Animal house should be maintained according to the International standards.</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Dir. Admin &amp; HR briefed that Animal house is working according to the International standards.</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Times New Roman" pitchFamily="18" charset="0"/>
                          <a:ea typeface="Times New Roman"/>
                          <a:cs typeface="Times New Roman" pitchFamily="18" charset="0"/>
                        </a:rPr>
                        <a:t>Director Admin &amp; HR</a:t>
                      </a:r>
                    </a:p>
                  </a:txBody>
                  <a:tcPr marL="38744" marR="38744"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r>
              <a:rPr lang="en-US" sz="3600" b="1" dirty="0" smtClean="0">
                <a:latin typeface="Times New Roman" pitchFamily="18" charset="0"/>
                <a:cs typeface="Times New Roman" pitchFamily="18" charset="0"/>
              </a:rPr>
              <a:t>Quality Enhancement Cell</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066800"/>
            <a:ext cx="8686800" cy="5486400"/>
          </a:xfrm>
        </p:spPr>
        <p:txBody>
          <a:bodyPr>
            <a:normAutofit fontScale="25000" lnSpcReduction="20000"/>
          </a:bodyPr>
          <a:lstStyle/>
          <a:p>
            <a:pPr algn="just">
              <a:lnSpc>
                <a:spcPct val="170000"/>
              </a:lnSpc>
              <a:spcBef>
                <a:spcPts val="0"/>
              </a:spcBef>
              <a:buNone/>
            </a:pPr>
            <a:r>
              <a:rPr lang="en-US" dirty="0" smtClean="0"/>
              <a:t>	</a:t>
            </a:r>
            <a:r>
              <a:rPr lang="en-US" sz="8800" dirty="0" smtClean="0">
                <a:latin typeface="Times New Roman" pitchFamily="18" charset="0"/>
                <a:cs typeface="Times New Roman" pitchFamily="18" charset="0"/>
              </a:rPr>
              <a:t>The Quality Enhancement Cell was established on 6</a:t>
            </a:r>
            <a:r>
              <a:rPr lang="en-US" sz="8800" baseline="30000" dirty="0" smtClean="0">
                <a:latin typeface="Times New Roman" pitchFamily="18" charset="0"/>
                <a:cs typeface="Times New Roman" pitchFamily="18" charset="0"/>
              </a:rPr>
              <a:t>th</a:t>
            </a:r>
            <a:r>
              <a:rPr lang="en-US" sz="8800" dirty="0" smtClean="0">
                <a:latin typeface="Times New Roman" pitchFamily="18" charset="0"/>
                <a:cs typeface="Times New Roman" pitchFamily="18" charset="0"/>
              </a:rPr>
              <a:t>, December, 2010 on the directive of the Vice Chancellor, University of Health Sciences (UHS), Lahore. University of Health Sciences, has always endeavored to maintain high Quality in all the departments, both academic as well as administrative. Quality assurance is a process-driven approach with specific steps to help define and attain goals. This process considers design, development, production, and service. The goal is to ensure that excellence is inherent in every component of the process. Quality assurance also helps to determine whether the steps used to provide the product or service are appropriate for the time and conditions. The cycle for quality assurance consists of four steps: Plan, Do, Check, and Act. </a:t>
            </a:r>
            <a:endParaRPr lang="en-US" sz="8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2130425"/>
            <a:ext cx="8763000" cy="1470025"/>
          </a:xfrm>
        </p:spPr>
        <p:txBody>
          <a:bodyPr>
            <a:noAutofit/>
          </a:bodyPr>
          <a:lstStyle/>
          <a:p>
            <a:r>
              <a:rPr lang="en-US" sz="3600" b="1" dirty="0" smtClean="0">
                <a:latin typeface="Times New Roman" pitchFamily="18" charset="0"/>
                <a:cs typeface="Times New Roman" pitchFamily="18" charset="0"/>
              </a:rPr>
              <a:t>Problems Encountered in the Execution of the Implementation Plans</a:t>
            </a:r>
            <a:endParaRPr lang="en-US"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914400"/>
          </a:xfrm>
        </p:spPr>
        <p:txBody>
          <a:bodyPr>
            <a:noAutofit/>
          </a:bodyPr>
          <a:lstStyle/>
          <a:p>
            <a:r>
              <a:rPr lang="en-US" sz="2800" b="1" dirty="0" smtClean="0">
                <a:latin typeface="Times New Roman" pitchFamily="18" charset="0"/>
                <a:cs typeface="Times New Roman" pitchFamily="18" charset="0"/>
              </a:rPr>
              <a:t>Problems Encountered in the Execution of the Implementation Plans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686800" cy="5410200"/>
          </a:xfrm>
        </p:spPr>
        <p:txBody>
          <a:bodyPr>
            <a:noAutofit/>
          </a:bodyPr>
          <a:lstStyle/>
          <a:p>
            <a:pPr algn="just">
              <a:lnSpc>
                <a:spcPct val="150000"/>
              </a:lnSpc>
              <a:spcBef>
                <a:spcPts val="0"/>
              </a:spcBef>
            </a:pPr>
            <a:r>
              <a:rPr lang="en-US" sz="2400" dirty="0" smtClean="0">
                <a:latin typeface="Times New Roman" pitchFamily="18" charset="0"/>
                <a:cs typeface="Times New Roman" pitchFamily="18" charset="0"/>
              </a:rPr>
              <a:t>No major problem was encounter for the execution of implementation plan.</a:t>
            </a:r>
          </a:p>
          <a:p>
            <a:pPr algn="just">
              <a:lnSpc>
                <a:spcPct val="150000"/>
              </a:lnSpc>
              <a:spcBef>
                <a:spcPts val="0"/>
              </a:spcBef>
            </a:pPr>
            <a:r>
              <a:rPr lang="en-US" sz="2400" dirty="0" smtClean="0">
                <a:latin typeface="Times New Roman" pitchFamily="18" charset="0"/>
                <a:cs typeface="Times New Roman" pitchFamily="18" charset="0"/>
              </a:rPr>
              <a:t>The acting Vice Chancellor was very supportive and sympathetic to the genuine problems  that were highlighted by individual program. </a:t>
            </a:r>
          </a:p>
          <a:p>
            <a:pPr algn="just">
              <a:lnSpc>
                <a:spcPct val="150000"/>
              </a:lnSpc>
              <a:spcBef>
                <a:spcPts val="0"/>
              </a:spcBef>
            </a:pPr>
            <a:r>
              <a:rPr lang="en-US" sz="2400" dirty="0" smtClean="0">
                <a:latin typeface="Times New Roman" pitchFamily="18" charset="0"/>
                <a:cs typeface="Times New Roman" pitchFamily="18" charset="0"/>
              </a:rPr>
              <a:t>Financial constraint can be major problem in executing in some of the highlighted issues.</a:t>
            </a:r>
          </a:p>
          <a:p>
            <a:pPr algn="just">
              <a:lnSpc>
                <a:spcPct val="150000"/>
              </a:lnSpc>
              <a:spcBef>
                <a:spcPts val="0"/>
              </a:spcBef>
            </a:pPr>
            <a:r>
              <a:rPr lang="en-US" sz="2400" dirty="0" smtClean="0">
                <a:latin typeface="Times New Roman" pitchFamily="18" charset="0"/>
                <a:cs typeface="Times New Roman" pitchFamily="18" charset="0"/>
              </a:rPr>
              <a:t>Faculty hiring is a time consuming process which has been initiated but it might take more than the expected time to appoint the required faculty member for individual program.</a:t>
            </a:r>
          </a:p>
          <a:p>
            <a:pPr>
              <a:buNone/>
            </a:pP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0" y="152400"/>
            <a:ext cx="2362200" cy="762000"/>
          </a:xfrm>
        </p:spPr>
        <p:txBody>
          <a:bodyPr>
            <a:normAutofit/>
          </a:bodyPr>
          <a:lstStyle/>
          <a:p>
            <a:r>
              <a:rPr lang="en-US" sz="3200" dirty="0" smtClean="0">
                <a:latin typeface="Times New Roman" pitchFamily="18" charset="0"/>
                <a:cs typeface="Times New Roman" pitchFamily="18" charset="0"/>
              </a:rPr>
              <a:t>Cont…..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spcBef>
                <a:spcPts val="0"/>
              </a:spcBef>
            </a:pPr>
            <a:r>
              <a:rPr lang="en-US" sz="2400" dirty="0" smtClean="0">
                <a:latin typeface="Times New Roman" pitchFamily="18" charset="0"/>
                <a:cs typeface="Times New Roman" pitchFamily="18" charset="0"/>
              </a:rPr>
              <a:t>The size of class room has to be addressed and construction of bigger class rooms will required approximately six months.</a:t>
            </a:r>
          </a:p>
          <a:p>
            <a:pPr algn="just">
              <a:lnSpc>
                <a:spcPct val="150000"/>
              </a:lnSpc>
              <a:spcBef>
                <a:spcPts val="0"/>
              </a:spcBef>
            </a:pPr>
            <a:endParaRPr lang="en-US" sz="2400" dirty="0" smtClean="0">
              <a:latin typeface="Times New Roman" pitchFamily="18" charset="0"/>
              <a:cs typeface="Times New Roman" pitchFamily="18" charset="0"/>
            </a:endParaRPr>
          </a:p>
          <a:p>
            <a:pPr algn="just">
              <a:lnSpc>
                <a:spcPct val="150000"/>
              </a:lnSpc>
              <a:spcBef>
                <a:spcPts val="0"/>
              </a:spcBef>
            </a:pPr>
            <a:r>
              <a:rPr lang="en-US" sz="2400" dirty="0" smtClean="0">
                <a:latin typeface="Times New Roman" pitchFamily="18" charset="0"/>
                <a:cs typeface="Times New Roman" pitchFamily="18" charset="0"/>
              </a:rPr>
              <a:t>The commissioning of new computer, work station, laboratories equipments and academic books has to follow certain set of procedure that would require few months. </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2130425"/>
            <a:ext cx="8763000" cy="1470025"/>
          </a:xfrm>
        </p:spPr>
        <p:txBody>
          <a:bodyPr>
            <a:noAutofit/>
          </a:bodyPr>
          <a:lstStyle/>
          <a:p>
            <a:r>
              <a:rPr lang="en-US" sz="3600" b="1" dirty="0" smtClean="0">
                <a:latin typeface="Times New Roman" pitchFamily="18" charset="0"/>
                <a:cs typeface="Times New Roman" pitchFamily="18" charset="0"/>
              </a:rPr>
              <a:t>Impact of Self-Assessment Process</a:t>
            </a:r>
            <a:endParaRPr lang="en-US"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Impact of Self-Assessment Process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0"/>
            <a:ext cx="8534400" cy="4479925"/>
          </a:xfrm>
        </p:spPr>
        <p:txBody>
          <a:bodyPr>
            <a:normAutofit/>
          </a:bodyPr>
          <a:lstStyle/>
          <a:p>
            <a:pPr algn="just">
              <a:lnSpc>
                <a:spcPct val="160000"/>
              </a:lnSpc>
              <a:spcBef>
                <a:spcPts val="0"/>
              </a:spcBef>
              <a:buNone/>
            </a:pPr>
            <a:r>
              <a:rPr lang="en-US" dirty="0" smtClean="0"/>
              <a:t>	</a:t>
            </a:r>
            <a:r>
              <a:rPr lang="en-US" sz="2600" dirty="0" smtClean="0">
                <a:latin typeface="Times New Roman" pitchFamily="18" charset="0"/>
                <a:cs typeface="Times New Roman" pitchFamily="18" charset="0"/>
              </a:rPr>
              <a:t>Overall Self- Assessment Process has a very positive impact. Initially there were some reservation for whole process but eventually all programs were supportive to this exercise. </a:t>
            </a:r>
          </a:p>
          <a:p>
            <a:pPr algn="just">
              <a:lnSpc>
                <a:spcPct val="160000"/>
              </a:lnSpc>
              <a:spcBef>
                <a:spcPts val="0"/>
              </a:spcBef>
              <a:buNone/>
            </a:pPr>
            <a:r>
              <a:rPr lang="en-US" sz="26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0" y="274638"/>
            <a:ext cx="2971800" cy="487362"/>
          </a:xfrm>
        </p:spPr>
        <p:txBody>
          <a:bodyPr>
            <a:noAutofit/>
          </a:bodyPr>
          <a:lstStyle/>
          <a:p>
            <a:r>
              <a:rPr lang="en-US" sz="2800" dirty="0" smtClean="0">
                <a:latin typeface="Times New Roman" pitchFamily="18" charset="0"/>
                <a:cs typeface="Times New Roman" pitchFamily="18" charset="0"/>
              </a:rPr>
              <a:t>Cont-----------</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562600"/>
          </a:xfrm>
        </p:spPr>
        <p:txBody>
          <a:bodyPr>
            <a:normAutofit lnSpcReduction="10000"/>
          </a:bodyPr>
          <a:lstStyle/>
          <a:p>
            <a:pPr algn="just">
              <a:lnSpc>
                <a:spcPct val="160000"/>
              </a:lnSpc>
              <a:spcBef>
                <a:spcPts val="0"/>
              </a:spcBef>
              <a:buNone/>
            </a:pPr>
            <a:r>
              <a:rPr lang="en-US" sz="2400" dirty="0" smtClean="0">
                <a:latin typeface="Times New Roman" pitchFamily="18" charset="0"/>
                <a:cs typeface="Times New Roman" pitchFamily="18" charset="0"/>
              </a:rPr>
              <a:t>The positive impact could be categories into the following areas;</a:t>
            </a:r>
          </a:p>
          <a:p>
            <a:pPr algn="just">
              <a:lnSpc>
                <a:spcPct val="160000"/>
              </a:lnSpc>
              <a:spcBef>
                <a:spcPts val="0"/>
              </a:spcBef>
              <a:buNone/>
            </a:pPr>
            <a:endParaRPr lang="en-US" sz="2000" dirty="0" smtClean="0">
              <a:latin typeface="Times New Roman" pitchFamily="18" charset="0"/>
              <a:cs typeface="Times New Roman" pitchFamily="18" charset="0"/>
            </a:endParaRPr>
          </a:p>
          <a:p>
            <a:pPr algn="just">
              <a:lnSpc>
                <a:spcPct val="160000"/>
              </a:lnSpc>
              <a:spcBef>
                <a:spcPts val="0"/>
              </a:spcBef>
            </a:pPr>
            <a:r>
              <a:rPr lang="en-US" sz="2400" dirty="0" smtClean="0">
                <a:latin typeface="Times New Roman" pitchFamily="18" charset="0"/>
                <a:cs typeface="Times New Roman" pitchFamily="18" charset="0"/>
              </a:rPr>
              <a:t>Academic and curriculum autonomy</a:t>
            </a:r>
          </a:p>
          <a:p>
            <a:pPr algn="just">
              <a:lnSpc>
                <a:spcPct val="160000"/>
              </a:lnSpc>
              <a:spcBef>
                <a:spcPts val="0"/>
              </a:spcBef>
            </a:pPr>
            <a:r>
              <a:rPr lang="en-US" sz="2400" dirty="0" smtClean="0">
                <a:latin typeface="Times New Roman" pitchFamily="18" charset="0"/>
                <a:cs typeface="Times New Roman" pitchFamily="18" charset="0"/>
              </a:rPr>
              <a:t>Financial ownership</a:t>
            </a:r>
          </a:p>
          <a:p>
            <a:pPr algn="just">
              <a:lnSpc>
                <a:spcPct val="160000"/>
              </a:lnSpc>
              <a:spcBef>
                <a:spcPts val="0"/>
              </a:spcBef>
            </a:pPr>
            <a:r>
              <a:rPr lang="en-US" sz="2400" dirty="0" smtClean="0">
                <a:latin typeface="Times New Roman" pitchFamily="18" charset="0"/>
                <a:cs typeface="Times New Roman" pitchFamily="18" charset="0"/>
              </a:rPr>
              <a:t>Student centered policy making</a:t>
            </a:r>
          </a:p>
          <a:p>
            <a:pPr algn="just">
              <a:lnSpc>
                <a:spcPct val="160000"/>
              </a:lnSpc>
              <a:spcBef>
                <a:spcPts val="0"/>
              </a:spcBef>
            </a:pPr>
            <a:r>
              <a:rPr lang="en-US" sz="2400" dirty="0" smtClean="0">
                <a:latin typeface="Times New Roman" pitchFamily="18" charset="0"/>
                <a:cs typeface="Times New Roman" pitchFamily="18" charset="0"/>
              </a:rPr>
              <a:t>Research oriented project</a:t>
            </a:r>
          </a:p>
          <a:p>
            <a:pPr>
              <a:lnSpc>
                <a:spcPct val="150000"/>
              </a:lnSpc>
              <a:spcBef>
                <a:spcPts val="0"/>
              </a:spcBef>
            </a:pPr>
            <a:r>
              <a:rPr lang="en-US" sz="2400" dirty="0" smtClean="0">
                <a:latin typeface="Times New Roman" pitchFamily="18" charset="0"/>
                <a:cs typeface="Times New Roman" pitchFamily="18" charset="0"/>
              </a:rPr>
              <a:t>Improvement in the library and animal house </a:t>
            </a:r>
          </a:p>
          <a:p>
            <a:pPr>
              <a:lnSpc>
                <a:spcPct val="150000"/>
              </a:lnSpc>
              <a:spcBef>
                <a:spcPts val="0"/>
              </a:spcBef>
            </a:pPr>
            <a:r>
              <a:rPr lang="en-US" sz="2400" dirty="0" smtClean="0">
                <a:latin typeface="Times New Roman" pitchFamily="18" charset="0"/>
                <a:cs typeface="Times New Roman" pitchFamily="18" charset="0"/>
              </a:rPr>
              <a:t>Improvement in the quality of assessment</a:t>
            </a:r>
          </a:p>
          <a:p>
            <a:pPr>
              <a:lnSpc>
                <a:spcPct val="150000"/>
              </a:lnSpc>
              <a:spcBef>
                <a:spcPts val="0"/>
              </a:spcBef>
            </a:pPr>
            <a:r>
              <a:rPr lang="en-US" sz="2400" dirty="0" smtClean="0">
                <a:latin typeface="Times New Roman" pitchFamily="18" charset="0"/>
                <a:cs typeface="Times New Roman" pitchFamily="18" charset="0"/>
              </a:rPr>
              <a:t>Designated teaching hospital was announced. </a:t>
            </a:r>
          </a:p>
          <a:p>
            <a:pPr>
              <a:lnSpc>
                <a:spcPct val="150000"/>
              </a:lnSpc>
              <a:spcBef>
                <a:spcPts val="0"/>
              </a:spcBef>
            </a:pPr>
            <a:r>
              <a:rPr lang="en-US" sz="2400" dirty="0" smtClean="0">
                <a:latin typeface="Times New Roman" pitchFamily="18" charset="0"/>
                <a:cs typeface="Times New Roman" pitchFamily="18" charset="0"/>
              </a:rPr>
              <a:t>Hiring of the required faculty and the departmental manpower.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28800" y="2819400"/>
            <a:ext cx="5486400" cy="1107996"/>
          </a:xfrm>
          <a:prstGeom prst="rect">
            <a:avLst/>
          </a:prstGeom>
          <a:noFill/>
          <a:effectLst>
            <a:glow rad="139700">
              <a:schemeClr val="accent1">
                <a:satMod val="175000"/>
                <a:alpha val="40000"/>
              </a:schemeClr>
            </a:glow>
          </a:effectLst>
        </p:spPr>
        <p:txBody>
          <a:bodyPr wrap="square" lIns="91440" tIns="45720" rIns="91440" bIns="45720">
            <a:spAutoFit/>
          </a:bodyPr>
          <a:lstStyle/>
          <a:p>
            <a:pPr algn="ctr"/>
            <a:r>
              <a:rPr lang="en-US" sz="6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1">
                      <a:satMod val="175000"/>
                      <a:alpha val="40000"/>
                    </a:schemeClr>
                  </a:glow>
                  <a:outerShdw blurRad="41275" dist="12700" dir="12000000" algn="tl" rotWithShape="0">
                    <a:srgbClr val="000000">
                      <a:alpha val="40000"/>
                    </a:srgbClr>
                  </a:outerShdw>
                  <a:reflection blurRad="6350" stA="55000" endA="300" endPos="45500" dir="5400000" sy="-100000" algn="bl" rotWithShape="0"/>
                </a:effectLst>
              </a:rPr>
              <a:t>Thank you</a:t>
            </a:r>
            <a:endParaRPr lang="en-US" sz="66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1">
                    <a:satMod val="175000"/>
                    <a:alpha val="40000"/>
                  </a:schemeClr>
                </a:glow>
                <a:outerShdw blurRad="41275" dist="12700" dir="12000000" algn="tl" rotWithShape="0">
                  <a:srgbClr val="000000">
                    <a:alpha val="40000"/>
                  </a:srgbClr>
                </a:outerShdw>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Vision &amp; Mission Statement</a:t>
            </a:r>
            <a:br>
              <a:rPr lang="en-US" sz="36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Quality Enhancement Cell</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447800"/>
            <a:ext cx="8610600" cy="5029200"/>
          </a:xfrm>
        </p:spPr>
        <p:txBody>
          <a:bodyPr>
            <a:normAutofit fontScale="92500" lnSpcReduction="20000"/>
          </a:bodyPr>
          <a:lstStyle/>
          <a:p>
            <a:pPr algn="just">
              <a:lnSpc>
                <a:spcPct val="150000"/>
              </a:lnSpc>
              <a:spcBef>
                <a:spcPts val="0"/>
              </a:spcBef>
              <a:buNone/>
            </a:pPr>
            <a:r>
              <a:rPr lang="en-US" sz="2600" b="1" dirty="0" smtClean="0">
                <a:latin typeface="Times New Roman" pitchFamily="18" charset="0"/>
                <a:cs typeface="Times New Roman" pitchFamily="18" charset="0"/>
              </a:rPr>
              <a:t>Vision</a:t>
            </a:r>
          </a:p>
          <a:p>
            <a:pPr algn="just">
              <a:lnSpc>
                <a:spcPct val="150000"/>
              </a:lnSpc>
              <a:spcBef>
                <a:spcPts val="0"/>
              </a:spcBef>
              <a:buNone/>
            </a:pPr>
            <a:r>
              <a:rPr lang="en-US" sz="2600" dirty="0" smtClean="0">
                <a:latin typeface="Times New Roman" pitchFamily="18" charset="0"/>
                <a:cs typeface="Times New Roman" pitchFamily="18" charset="0"/>
              </a:rPr>
              <a:t>	"Developing a viable and sustainable mechanism of quality assurance in higher learning at University of Health Sciences to meet the rising challenges of transforming the country into a knowledge economy"</a:t>
            </a:r>
          </a:p>
          <a:p>
            <a:pPr algn="just">
              <a:lnSpc>
                <a:spcPct val="150000"/>
              </a:lnSpc>
              <a:spcBef>
                <a:spcPts val="0"/>
              </a:spcBef>
              <a:buNone/>
            </a:pPr>
            <a:r>
              <a:rPr lang="en-US" sz="2600" b="1" dirty="0" smtClean="0">
                <a:latin typeface="Times New Roman" pitchFamily="18" charset="0"/>
                <a:cs typeface="Times New Roman" pitchFamily="18" charset="0"/>
              </a:rPr>
              <a:t>	</a:t>
            </a:r>
          </a:p>
          <a:p>
            <a:pPr algn="just">
              <a:lnSpc>
                <a:spcPct val="150000"/>
              </a:lnSpc>
              <a:spcBef>
                <a:spcPts val="0"/>
              </a:spcBef>
              <a:buNone/>
            </a:pPr>
            <a:r>
              <a:rPr lang="en-US" sz="2600" b="1" dirty="0" smtClean="0">
                <a:latin typeface="Times New Roman" pitchFamily="18" charset="0"/>
                <a:cs typeface="Times New Roman" pitchFamily="18" charset="0"/>
              </a:rPr>
              <a:t>Mission</a:t>
            </a:r>
          </a:p>
          <a:p>
            <a:pPr algn="just">
              <a:lnSpc>
                <a:spcPct val="150000"/>
              </a:lnSpc>
              <a:spcBef>
                <a:spcPts val="0"/>
              </a:spcBef>
              <a:buNone/>
            </a:pPr>
            <a:r>
              <a:rPr lang="en-US" sz="2600" dirty="0" smtClean="0">
                <a:latin typeface="Times New Roman" pitchFamily="18" charset="0"/>
                <a:cs typeface="Times New Roman" pitchFamily="18" charset="0"/>
              </a:rPr>
              <a:t>	 "To integrate the concept of quality assurance at University of Health Sciences in higher learning with compatibility through capacity building"</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600" b="1" dirty="0" smtClean="0">
                <a:latin typeface="Times New Roman" pitchFamily="18" charset="0"/>
                <a:cs typeface="Times New Roman" pitchFamily="18" charset="0"/>
              </a:rPr>
              <a:t>Running Program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066800"/>
            <a:ext cx="8686800" cy="5257800"/>
          </a:xfrm>
        </p:spPr>
        <p:txBody>
          <a:bodyPr>
            <a:normAutofit fontScale="25000" lnSpcReduction="20000"/>
          </a:bodyPr>
          <a:lstStyle/>
          <a:p>
            <a:pPr>
              <a:buNone/>
            </a:pPr>
            <a:r>
              <a:rPr lang="en-US" dirty="0" smtClean="0"/>
              <a:t>	</a:t>
            </a:r>
          </a:p>
          <a:p>
            <a:pPr>
              <a:lnSpc>
                <a:spcPct val="120000"/>
              </a:lnSpc>
              <a:buNone/>
            </a:pPr>
            <a:r>
              <a:rPr lang="en-US" sz="9600" dirty="0" smtClean="0">
                <a:latin typeface="Times New Roman" pitchFamily="18" charset="0"/>
                <a:cs typeface="Times New Roman" pitchFamily="18" charset="0"/>
              </a:rPr>
              <a:t>	The following programs are running at University of Health Sciences at postgraduate level;</a:t>
            </a:r>
          </a:p>
          <a:p>
            <a:pPr marL="514350" indent="-514350">
              <a:buFont typeface="+mj-lt"/>
              <a:buAutoNum type="arabicPeriod"/>
            </a:pPr>
            <a:endParaRPr lang="en-US" sz="8800" dirty="0" smtClean="0">
              <a:latin typeface="Times New Roman" pitchFamily="18" charset="0"/>
              <a:cs typeface="Times New Roman" pitchFamily="18" charset="0"/>
            </a:endParaRPr>
          </a:p>
          <a:p>
            <a:pPr marL="514350" indent="-514350">
              <a:buFont typeface="+mj-lt"/>
              <a:buAutoNum type="arabicPeriod"/>
            </a:pPr>
            <a:r>
              <a:rPr lang="en-US" sz="8800" dirty="0" smtClean="0">
                <a:latin typeface="Times New Roman" pitchFamily="18" charset="0"/>
                <a:cs typeface="Times New Roman" pitchFamily="18" charset="0"/>
              </a:rPr>
              <a:t>Allied Health Sciences </a:t>
            </a:r>
          </a:p>
          <a:p>
            <a:pPr marL="514350" indent="-514350">
              <a:buFont typeface="+mj-lt"/>
              <a:buAutoNum type="arabicPeriod"/>
            </a:pPr>
            <a:r>
              <a:rPr lang="en-US" sz="8800" dirty="0" smtClean="0">
                <a:latin typeface="Times New Roman" pitchFamily="18" charset="0"/>
                <a:cs typeface="Times New Roman" pitchFamily="18" charset="0"/>
              </a:rPr>
              <a:t>Anatomy  </a:t>
            </a:r>
          </a:p>
          <a:p>
            <a:pPr marL="514350" indent="-514350">
              <a:buFont typeface="+mj-lt"/>
              <a:buAutoNum type="arabicPeriod"/>
            </a:pPr>
            <a:r>
              <a:rPr lang="en-US" sz="8800" dirty="0" smtClean="0">
                <a:latin typeface="Times New Roman" pitchFamily="18" charset="0"/>
                <a:cs typeface="Times New Roman" pitchFamily="18" charset="0"/>
              </a:rPr>
              <a:t>Behavioral Sciences  </a:t>
            </a:r>
          </a:p>
          <a:p>
            <a:pPr marL="514350" indent="-514350">
              <a:buFont typeface="+mj-lt"/>
              <a:buAutoNum type="arabicPeriod"/>
            </a:pPr>
            <a:r>
              <a:rPr lang="en-US" sz="8800" dirty="0" smtClean="0">
                <a:latin typeface="Times New Roman" pitchFamily="18" charset="0"/>
                <a:cs typeface="Times New Roman" pitchFamily="18" charset="0"/>
              </a:rPr>
              <a:t>Biochemistry  </a:t>
            </a:r>
          </a:p>
          <a:p>
            <a:pPr marL="514350" indent="-514350">
              <a:buFont typeface="+mj-lt"/>
              <a:buAutoNum type="arabicPeriod"/>
            </a:pPr>
            <a:r>
              <a:rPr lang="en-US" sz="8800" dirty="0" smtClean="0">
                <a:latin typeface="Times New Roman" pitchFamily="18" charset="0"/>
                <a:cs typeface="Times New Roman" pitchFamily="18" charset="0"/>
              </a:rPr>
              <a:t>Forensic Sciences  </a:t>
            </a:r>
          </a:p>
          <a:p>
            <a:pPr marL="514350" indent="-514350">
              <a:buFont typeface="+mj-lt"/>
              <a:buAutoNum type="arabicPeriod"/>
            </a:pPr>
            <a:r>
              <a:rPr lang="en-US" sz="8800" dirty="0" smtClean="0">
                <a:latin typeface="Times New Roman" pitchFamily="18" charset="0"/>
                <a:cs typeface="Times New Roman" pitchFamily="18" charset="0"/>
              </a:rPr>
              <a:t>Haematology  </a:t>
            </a:r>
          </a:p>
          <a:p>
            <a:pPr marL="514350" indent="-514350">
              <a:buFont typeface="+mj-lt"/>
              <a:buAutoNum type="arabicPeriod"/>
            </a:pPr>
            <a:r>
              <a:rPr lang="en-US" sz="8800" dirty="0" smtClean="0">
                <a:latin typeface="Times New Roman" pitchFamily="18" charset="0"/>
                <a:cs typeface="Times New Roman" pitchFamily="18" charset="0"/>
              </a:rPr>
              <a:t>Human Genetics &amp; Molecular Biology   </a:t>
            </a:r>
          </a:p>
          <a:p>
            <a:pPr marL="514350" indent="-514350">
              <a:buFont typeface="+mj-lt"/>
              <a:buAutoNum type="arabicPeriod"/>
            </a:pPr>
            <a:r>
              <a:rPr lang="en-US" sz="8800" dirty="0" smtClean="0">
                <a:latin typeface="Times New Roman" pitchFamily="18" charset="0"/>
                <a:cs typeface="Times New Roman" pitchFamily="18" charset="0"/>
              </a:rPr>
              <a:t>Immunology  </a:t>
            </a:r>
          </a:p>
          <a:p>
            <a:pPr marL="514350" indent="-514350">
              <a:buFont typeface="+mj-lt"/>
              <a:buAutoNum type="arabicPeriod"/>
            </a:pPr>
            <a:r>
              <a:rPr lang="en-US" sz="8800" dirty="0" smtClean="0">
                <a:latin typeface="Times New Roman" pitchFamily="18" charset="0"/>
                <a:cs typeface="Times New Roman" pitchFamily="18" charset="0"/>
              </a:rPr>
              <a:t>Microbiology </a:t>
            </a:r>
          </a:p>
          <a:p>
            <a:pPr marL="514350" indent="-514350">
              <a:buFont typeface="+mj-lt"/>
              <a:buAutoNum type="arabicPeriod"/>
            </a:pPr>
            <a:r>
              <a:rPr lang="en-US" sz="8800" dirty="0" smtClean="0">
                <a:latin typeface="Times New Roman" pitchFamily="18" charset="0"/>
                <a:cs typeface="Times New Roman" pitchFamily="18" charset="0"/>
              </a:rPr>
              <a:t>Morbid Anatomy &amp; Histopathology </a:t>
            </a:r>
          </a:p>
          <a:p>
            <a:pPr marL="514350" indent="-514350">
              <a:buFont typeface="+mj-lt"/>
              <a:buAutoNum type="arabicPeriod"/>
            </a:pPr>
            <a:r>
              <a:rPr lang="en-US" sz="8800" dirty="0" smtClean="0">
                <a:latin typeface="Times New Roman" pitchFamily="18" charset="0"/>
                <a:cs typeface="Times New Roman" pitchFamily="18" charset="0"/>
              </a:rPr>
              <a:t>Nursing  </a:t>
            </a:r>
          </a:p>
          <a:p>
            <a:pPr marL="514350" indent="-514350">
              <a:buFont typeface="+mj-lt"/>
              <a:buAutoNum type="arabicPeriod"/>
            </a:pPr>
            <a:r>
              <a:rPr lang="en-US" sz="8800" dirty="0" smtClean="0">
                <a:latin typeface="Times New Roman" pitchFamily="18" charset="0"/>
                <a:cs typeface="Times New Roman" pitchFamily="18" charset="0"/>
              </a:rPr>
              <a:t>Pharmacology </a:t>
            </a:r>
          </a:p>
          <a:p>
            <a:pPr marL="514350" indent="-514350">
              <a:buFont typeface="+mj-lt"/>
              <a:buAutoNum type="arabicPeriod"/>
            </a:pPr>
            <a:r>
              <a:rPr lang="en-US" sz="8800" dirty="0" smtClean="0">
                <a:latin typeface="Times New Roman" pitchFamily="18" charset="0"/>
                <a:cs typeface="Times New Roman" pitchFamily="18" charset="0"/>
              </a:rPr>
              <a:t>Physiology &amp; Cell Biology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Self Assessment Exercise (SAE)</a:t>
            </a:r>
            <a:endParaRPr lang="en-US" dirty="0"/>
          </a:p>
        </p:txBody>
      </p:sp>
      <p:sp>
        <p:nvSpPr>
          <p:cNvPr id="3" name="Content Placeholder 2"/>
          <p:cNvSpPr>
            <a:spLocks noGrp="1"/>
          </p:cNvSpPr>
          <p:nvPr>
            <p:ph idx="1"/>
          </p:nvPr>
        </p:nvSpPr>
        <p:spPr>
          <a:xfrm>
            <a:off x="457200" y="1600201"/>
            <a:ext cx="8229600" cy="4343399"/>
          </a:xfrm>
        </p:spPr>
        <p:txBody>
          <a:bodyPr>
            <a:normAutofit/>
          </a:bodyPr>
          <a:lstStyle/>
          <a:p>
            <a:pPr>
              <a:spcBef>
                <a:spcPts val="0"/>
              </a:spcBef>
              <a:buNone/>
            </a:pPr>
            <a:r>
              <a:rPr lang="en-US" dirty="0" smtClean="0"/>
              <a:t>	</a:t>
            </a:r>
            <a:r>
              <a:rPr lang="en-US" sz="2400" dirty="0" smtClean="0">
                <a:latin typeface="Times New Roman" pitchFamily="18" charset="0"/>
                <a:cs typeface="Times New Roman" pitchFamily="18" charset="0"/>
              </a:rPr>
              <a:t>The Self-Assessment Exercise has been completed of the following eight programs,</a:t>
            </a:r>
          </a:p>
          <a:p>
            <a:pPr>
              <a:spcBef>
                <a:spcPts val="0"/>
              </a:spcBef>
              <a:buNone/>
            </a:pPr>
            <a:endParaRPr lang="en-US" sz="2400" dirty="0" smtClean="0">
              <a:latin typeface="Times New Roman" pitchFamily="18" charset="0"/>
              <a:cs typeface="Times New Roman" pitchFamily="18" charset="0"/>
            </a:endParaRPr>
          </a:p>
          <a:p>
            <a:pPr marL="514350" indent="-514350">
              <a:spcBef>
                <a:spcPts val="0"/>
              </a:spcBef>
              <a:buFont typeface="+mj-lt"/>
              <a:buAutoNum type="arabicPeriod"/>
            </a:pPr>
            <a:r>
              <a:rPr lang="en-US" sz="2400" dirty="0" smtClean="0">
                <a:latin typeface="Times New Roman" pitchFamily="18" charset="0"/>
                <a:cs typeface="Times New Roman" pitchFamily="18" charset="0"/>
              </a:rPr>
              <a:t>Allied Health Sciences</a:t>
            </a:r>
          </a:p>
          <a:p>
            <a:pPr marL="514350" indent="-514350">
              <a:spcBef>
                <a:spcPts val="0"/>
              </a:spcBef>
              <a:buFont typeface="+mj-lt"/>
              <a:buAutoNum type="arabicPeriod"/>
            </a:pPr>
            <a:r>
              <a:rPr lang="en-US" sz="2400" dirty="0" smtClean="0">
                <a:latin typeface="Times New Roman" pitchFamily="18" charset="0"/>
                <a:cs typeface="Times New Roman" pitchFamily="18" charset="0"/>
              </a:rPr>
              <a:t>Anatomy</a:t>
            </a:r>
          </a:p>
          <a:p>
            <a:pPr marL="514350" indent="-514350">
              <a:spcBef>
                <a:spcPts val="0"/>
              </a:spcBef>
              <a:buFont typeface="+mj-lt"/>
              <a:buAutoNum type="arabicPeriod"/>
            </a:pPr>
            <a:r>
              <a:rPr lang="en-US" sz="2400" dirty="0" smtClean="0">
                <a:latin typeface="Times New Roman" pitchFamily="18" charset="0"/>
                <a:cs typeface="Times New Roman" pitchFamily="18" charset="0"/>
              </a:rPr>
              <a:t>Biochemistry</a:t>
            </a:r>
          </a:p>
          <a:p>
            <a:pPr marL="514350" indent="-514350">
              <a:spcBef>
                <a:spcPts val="0"/>
              </a:spcBef>
              <a:buFont typeface="+mj-lt"/>
              <a:buAutoNum type="arabicPeriod"/>
            </a:pPr>
            <a:r>
              <a:rPr lang="en-US" sz="2400" dirty="0" smtClean="0">
                <a:latin typeface="Times New Roman" pitchFamily="18" charset="0"/>
                <a:cs typeface="Times New Roman" pitchFamily="18" charset="0"/>
              </a:rPr>
              <a:t>Immunology</a:t>
            </a:r>
          </a:p>
          <a:p>
            <a:pPr marL="514350" indent="-514350">
              <a:spcBef>
                <a:spcPts val="0"/>
              </a:spcBef>
              <a:buFont typeface="+mj-lt"/>
              <a:buAutoNum type="arabicPeriod"/>
            </a:pPr>
            <a:r>
              <a:rPr lang="en-US" sz="2400" dirty="0" smtClean="0">
                <a:latin typeface="Times New Roman" pitchFamily="18" charset="0"/>
                <a:cs typeface="Times New Roman" pitchFamily="18" charset="0"/>
              </a:rPr>
              <a:t>Morbid Anatomy &amp; Histopathology</a:t>
            </a:r>
          </a:p>
          <a:p>
            <a:pPr marL="514350" indent="-514350">
              <a:spcBef>
                <a:spcPts val="0"/>
              </a:spcBef>
              <a:buFont typeface="+mj-lt"/>
              <a:buAutoNum type="arabicPeriod"/>
            </a:pPr>
            <a:r>
              <a:rPr lang="en-US" sz="2400" dirty="0" smtClean="0">
                <a:latin typeface="Times New Roman" pitchFamily="18" charset="0"/>
                <a:cs typeface="Times New Roman" pitchFamily="18" charset="0"/>
              </a:rPr>
              <a:t>Pharmacology</a:t>
            </a:r>
          </a:p>
          <a:p>
            <a:pPr marL="514350" indent="-514350">
              <a:spcBef>
                <a:spcPts val="0"/>
              </a:spcBef>
              <a:buFont typeface="+mj-lt"/>
              <a:buAutoNum type="arabicPeriod"/>
            </a:pPr>
            <a:r>
              <a:rPr lang="en-US" sz="2400" dirty="0" smtClean="0">
                <a:latin typeface="Times New Roman" pitchFamily="18" charset="0"/>
                <a:cs typeface="Times New Roman" pitchFamily="18" charset="0"/>
              </a:rPr>
              <a:t>Physiology &amp; Cell Biology</a:t>
            </a:r>
          </a:p>
          <a:p>
            <a:pPr marL="514350" indent="-514350">
              <a:spcBef>
                <a:spcPts val="0"/>
              </a:spcBef>
              <a:buFont typeface="+mj-lt"/>
              <a:buAutoNum type="arabicPeriod"/>
            </a:pPr>
            <a:r>
              <a:rPr lang="en-US" sz="2400" dirty="0" smtClean="0">
                <a:latin typeface="Times New Roman" pitchFamily="18" charset="0"/>
                <a:cs typeface="Times New Roman" pitchFamily="18" charset="0"/>
              </a:rPr>
              <a:t>Haematology</a:t>
            </a:r>
          </a:p>
          <a:p>
            <a:pPr marL="514350" indent="-514350">
              <a:spcBef>
                <a:spcPts val="0"/>
              </a:spcBef>
              <a:buNone/>
            </a:pP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799"/>
            <a:ext cx="7696200" cy="1143001"/>
          </a:xfrm>
        </p:spPr>
        <p:txBody>
          <a:bodyPr>
            <a:normAutofit fontScale="90000"/>
          </a:bodyPr>
          <a:lstStyle/>
          <a:p>
            <a:pPr lvl="0"/>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Workshops Arranged at UHS </a:t>
            </a:r>
            <a:r>
              <a:rPr lang="en-US" dirty="0"/>
              <a:t/>
            </a:r>
            <a:br>
              <a:rPr lang="en-US" dirty="0"/>
            </a:br>
            <a:endParaRPr lang="en-US" dirty="0"/>
          </a:p>
        </p:txBody>
      </p:sp>
      <p:graphicFrame>
        <p:nvGraphicFramePr>
          <p:cNvPr id="5" name="Table 4"/>
          <p:cNvGraphicFramePr>
            <a:graphicFrameLocks noGrp="1"/>
          </p:cNvGraphicFramePr>
          <p:nvPr/>
        </p:nvGraphicFramePr>
        <p:xfrm>
          <a:off x="533400" y="1676400"/>
          <a:ext cx="8077199" cy="3156263"/>
        </p:xfrm>
        <a:graphic>
          <a:graphicData uri="http://schemas.openxmlformats.org/drawingml/2006/table">
            <a:tbl>
              <a:tblPr/>
              <a:tblGrid>
                <a:gridCol w="618404"/>
                <a:gridCol w="1837100"/>
                <a:gridCol w="1397230"/>
                <a:gridCol w="1397230"/>
                <a:gridCol w="2827235"/>
              </a:tblGrid>
              <a:tr h="582951">
                <a:tc>
                  <a:txBody>
                    <a:bodyPr/>
                    <a:lstStyle/>
                    <a:p>
                      <a:pPr marL="0" marR="0" algn="ctr">
                        <a:spcBef>
                          <a:spcPts val="0"/>
                        </a:spcBef>
                        <a:spcAft>
                          <a:spcPts val="0"/>
                        </a:spcAft>
                        <a:tabLst>
                          <a:tab pos="-457200" algn="l"/>
                          <a:tab pos="0" algn="l"/>
                          <a:tab pos="571500" algn="l"/>
                        </a:tabLst>
                      </a:pPr>
                      <a:endParaRPr lang="en-US" sz="1400" b="1" dirty="0" smtClean="0">
                        <a:latin typeface="Times New Roman"/>
                        <a:ea typeface="Times New Roman"/>
                      </a:endParaRPr>
                    </a:p>
                    <a:p>
                      <a:pPr marL="0" marR="0" algn="ctr">
                        <a:spcBef>
                          <a:spcPts val="0"/>
                        </a:spcBef>
                        <a:spcAft>
                          <a:spcPts val="0"/>
                        </a:spcAft>
                        <a:tabLst>
                          <a:tab pos="-457200" algn="l"/>
                          <a:tab pos="0" algn="l"/>
                          <a:tab pos="571500" algn="l"/>
                        </a:tabLst>
                      </a:pPr>
                      <a:r>
                        <a:rPr lang="en-US" sz="1400" b="1" dirty="0" smtClean="0">
                          <a:latin typeface="Times New Roman"/>
                          <a:ea typeface="Times New Roman"/>
                        </a:rPr>
                        <a:t>S</a:t>
                      </a:r>
                      <a:r>
                        <a:rPr lang="en-US" sz="1400" b="1" dirty="0">
                          <a:latin typeface="Times New Roman"/>
                          <a:ea typeface="Times New Roman"/>
                        </a:rPr>
                        <a:t>. No</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 pos="0" algn="l"/>
                          <a:tab pos="457200" algn="l"/>
                          <a:tab pos="571500" algn="l"/>
                        </a:tabLst>
                      </a:pPr>
                      <a:endParaRPr lang="en-US" sz="1400" b="1" dirty="0" smtClean="0">
                        <a:latin typeface="Times New Roman"/>
                        <a:ea typeface="Times New Roman"/>
                      </a:endParaRPr>
                    </a:p>
                    <a:p>
                      <a:pPr marL="0" marR="0" algn="ctr">
                        <a:spcBef>
                          <a:spcPts val="0"/>
                        </a:spcBef>
                        <a:spcAft>
                          <a:spcPts val="0"/>
                        </a:spcAft>
                        <a:tabLst>
                          <a:tab pos="-457200" algn="l"/>
                          <a:tab pos="0" algn="l"/>
                          <a:tab pos="457200" algn="l"/>
                          <a:tab pos="571500" algn="l"/>
                        </a:tabLst>
                      </a:pPr>
                      <a:r>
                        <a:rPr lang="en-US" sz="1400" b="1" dirty="0" smtClean="0">
                          <a:latin typeface="Times New Roman"/>
                          <a:ea typeface="Times New Roman"/>
                        </a:rPr>
                        <a:t>Title </a:t>
                      </a:r>
                      <a:r>
                        <a:rPr lang="en-US" sz="1400" b="1" dirty="0">
                          <a:latin typeface="Times New Roman"/>
                          <a:ea typeface="Times New Roman"/>
                        </a:rPr>
                        <a:t>of the event</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 pos="0" algn="l"/>
                        </a:tabLst>
                      </a:pPr>
                      <a:endParaRPr lang="en-US" sz="1400" b="1" dirty="0" smtClean="0">
                        <a:latin typeface="Times New Roman"/>
                        <a:ea typeface="Times New Roman"/>
                      </a:endParaRPr>
                    </a:p>
                    <a:p>
                      <a:pPr marL="0" marR="0" algn="ctr">
                        <a:spcBef>
                          <a:spcPts val="0"/>
                        </a:spcBef>
                        <a:spcAft>
                          <a:spcPts val="0"/>
                        </a:spcAft>
                        <a:tabLst>
                          <a:tab pos="-457200" algn="l"/>
                          <a:tab pos="0" algn="l"/>
                        </a:tabLst>
                      </a:pPr>
                      <a:r>
                        <a:rPr lang="en-US" sz="1400" b="1" dirty="0" smtClean="0">
                          <a:latin typeface="Times New Roman"/>
                          <a:ea typeface="Times New Roman"/>
                        </a:rPr>
                        <a:t>Date</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 pos="0" algn="l"/>
                        </a:tabLst>
                      </a:pPr>
                      <a:endParaRPr lang="en-US" sz="1400" b="1" dirty="0" smtClean="0">
                        <a:latin typeface="Times New Roman"/>
                        <a:ea typeface="Times New Roman"/>
                      </a:endParaRPr>
                    </a:p>
                    <a:p>
                      <a:pPr marL="0" marR="0" algn="ctr">
                        <a:spcBef>
                          <a:spcPts val="0"/>
                        </a:spcBef>
                        <a:spcAft>
                          <a:spcPts val="0"/>
                        </a:spcAft>
                        <a:tabLst>
                          <a:tab pos="-457200" algn="l"/>
                          <a:tab pos="0" algn="l"/>
                        </a:tabLst>
                      </a:pPr>
                      <a:r>
                        <a:rPr lang="en-US" sz="1400" b="1" dirty="0" smtClean="0">
                          <a:latin typeface="Times New Roman"/>
                          <a:ea typeface="Times New Roman"/>
                        </a:rPr>
                        <a:t>Target </a:t>
                      </a:r>
                      <a:r>
                        <a:rPr lang="en-US" sz="1400" b="1" dirty="0">
                          <a:latin typeface="Times New Roman"/>
                          <a:ea typeface="Times New Roman"/>
                        </a:rPr>
                        <a:t>group</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 pos="0" algn="l"/>
                        </a:tabLst>
                      </a:pPr>
                      <a:endParaRPr lang="en-US" sz="1400" b="1" dirty="0" smtClean="0">
                        <a:latin typeface="Times New Roman"/>
                        <a:ea typeface="Times New Roman"/>
                      </a:endParaRPr>
                    </a:p>
                    <a:p>
                      <a:pPr marL="0" marR="0" algn="ctr">
                        <a:spcBef>
                          <a:spcPts val="0"/>
                        </a:spcBef>
                        <a:spcAft>
                          <a:spcPts val="0"/>
                        </a:spcAft>
                        <a:tabLst>
                          <a:tab pos="-457200" algn="l"/>
                          <a:tab pos="0" algn="l"/>
                        </a:tabLst>
                      </a:pPr>
                      <a:r>
                        <a:rPr lang="en-US" sz="1400" b="1" dirty="0" smtClean="0">
                          <a:latin typeface="Times New Roman"/>
                          <a:ea typeface="Times New Roman"/>
                        </a:rPr>
                        <a:t>Purpose </a:t>
                      </a:r>
                      <a:r>
                        <a:rPr lang="en-US" sz="1400" b="1" dirty="0">
                          <a:latin typeface="Times New Roman"/>
                          <a:ea typeface="Times New Roman"/>
                        </a:rPr>
                        <a:t>of the event</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2786">
                <a:tc>
                  <a:txBody>
                    <a:bodyPr/>
                    <a:lstStyle/>
                    <a:p>
                      <a:pPr marL="342900" marR="0" indent="-342900" algn="ctr">
                        <a:spcBef>
                          <a:spcPts val="0"/>
                        </a:spcBef>
                        <a:spcAft>
                          <a:spcPts val="0"/>
                        </a:spcAft>
                        <a:buFont typeface="+mj-lt"/>
                        <a:buNone/>
                        <a:tabLst>
                          <a:tab pos="-457200" algn="l"/>
                        </a:tabLst>
                      </a:pPr>
                      <a:r>
                        <a:rPr lang="en-US" sz="1400" dirty="0" smtClean="0">
                          <a:latin typeface="Times New Roman"/>
                          <a:ea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1</a:t>
                      </a:r>
                      <a:r>
                        <a:rPr lang="en-US" sz="1400" baseline="30000" dirty="0" smtClean="0">
                          <a:latin typeface="Times New Roman"/>
                          <a:ea typeface="Times New Roman"/>
                        </a:rPr>
                        <a:t>st</a:t>
                      </a:r>
                      <a:r>
                        <a:rPr lang="en-US" sz="1400" dirty="0" smtClean="0">
                          <a:latin typeface="Times New Roman"/>
                          <a:ea typeface="Times New Roman"/>
                        </a:rPr>
                        <a:t> </a:t>
                      </a:r>
                      <a:r>
                        <a:rPr lang="en-US" sz="1400" dirty="0">
                          <a:latin typeface="Times New Roman"/>
                          <a:ea typeface="Times New Roman"/>
                        </a:rPr>
                        <a:t>Workshop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08</a:t>
                      </a:r>
                      <a:r>
                        <a:rPr lang="en-US" sz="1400" baseline="30000" dirty="0" smtClean="0">
                          <a:latin typeface="Times New Roman"/>
                          <a:ea typeface="Times New Roman"/>
                        </a:rPr>
                        <a:t>th</a:t>
                      </a:r>
                      <a:r>
                        <a:rPr lang="en-US" sz="1400" dirty="0" smtClean="0">
                          <a:latin typeface="Times New Roman"/>
                          <a:ea typeface="Times New Roman"/>
                        </a:rPr>
                        <a:t> July, 2011</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 New Roman"/>
                          <a:ea typeface="Times New Roman"/>
                        </a:rPr>
                        <a:t>Senior Faculty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Curriculum Designer &amp; Organization </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263">
                <a:tc>
                  <a:txBody>
                    <a:bodyPr/>
                    <a:lstStyle/>
                    <a:p>
                      <a:pPr marL="342900" marR="0" indent="-342900" algn="ctr">
                        <a:spcBef>
                          <a:spcPts val="0"/>
                        </a:spcBef>
                        <a:spcAft>
                          <a:spcPts val="0"/>
                        </a:spcAft>
                        <a:buFont typeface="+mj-lt"/>
                        <a:buNone/>
                        <a:tabLst>
                          <a:tab pos="-457200" algn="l"/>
                        </a:tabLst>
                      </a:pPr>
                      <a:r>
                        <a:rPr lang="en-US" sz="1400" dirty="0" smtClean="0">
                          <a:latin typeface="Times New Roman"/>
                          <a:ea typeface="Times New Roman"/>
                        </a:rPr>
                        <a:t>2.</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2</a:t>
                      </a:r>
                      <a:r>
                        <a:rPr lang="en-US" sz="1400" baseline="30000" dirty="0">
                          <a:latin typeface="Times New Roman"/>
                          <a:ea typeface="Times New Roman"/>
                        </a:rPr>
                        <a:t>nd</a:t>
                      </a:r>
                      <a:r>
                        <a:rPr lang="en-US" sz="1400" dirty="0">
                          <a:latin typeface="Times New Roman"/>
                          <a:ea typeface="Times New Roman"/>
                        </a:rPr>
                        <a:t> Workshop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13</a:t>
                      </a:r>
                      <a:r>
                        <a:rPr lang="en-US" sz="1400" baseline="30000" dirty="0">
                          <a:latin typeface="Times New Roman"/>
                          <a:ea typeface="Times New Roman"/>
                        </a:rPr>
                        <a:t>th</a:t>
                      </a:r>
                      <a:r>
                        <a:rPr lang="en-US" sz="1400" dirty="0">
                          <a:latin typeface="Times New Roman"/>
                          <a:ea typeface="Times New Roman"/>
                        </a:rPr>
                        <a:t> Oct,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 New Roman"/>
                          <a:ea typeface="Times New Roman"/>
                        </a:rPr>
                        <a:t>Senior Faculty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Role of Assessment Team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263">
                <a:tc>
                  <a:txBody>
                    <a:bodyPr/>
                    <a:lstStyle/>
                    <a:p>
                      <a:pPr marL="342900" marR="0" indent="-342900" algn="ctr">
                        <a:spcBef>
                          <a:spcPts val="0"/>
                        </a:spcBef>
                        <a:spcAft>
                          <a:spcPts val="0"/>
                        </a:spcAft>
                        <a:buFont typeface="+mj-lt"/>
                        <a:buNone/>
                        <a:tabLst>
                          <a:tab pos="-457200" algn="l"/>
                        </a:tabLst>
                      </a:pPr>
                      <a:r>
                        <a:rPr lang="en-US" sz="1400" dirty="0" smtClean="0">
                          <a:latin typeface="Times New Roman"/>
                          <a:ea typeface="Times New Roman"/>
                        </a:rPr>
                        <a:t>3.</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3</a:t>
                      </a:r>
                      <a:r>
                        <a:rPr lang="en-US" sz="1400" baseline="30000" dirty="0" smtClean="0">
                          <a:latin typeface="Times New Roman"/>
                          <a:ea typeface="Times New Roman"/>
                        </a:rPr>
                        <a:t>rd</a:t>
                      </a:r>
                      <a:r>
                        <a:rPr lang="en-US" sz="1400" dirty="0" smtClean="0">
                          <a:latin typeface="Times New Roman"/>
                          <a:ea typeface="Times New Roman"/>
                        </a:rPr>
                        <a:t> Workshop </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20</a:t>
                      </a:r>
                      <a:r>
                        <a:rPr lang="en-US" sz="1400" baseline="30000" dirty="0" smtClean="0">
                          <a:latin typeface="Times New Roman"/>
                          <a:ea typeface="Times New Roman"/>
                        </a:rPr>
                        <a:t>th</a:t>
                      </a:r>
                      <a:r>
                        <a:rPr lang="en-US" sz="1400" dirty="0" smtClean="0">
                          <a:latin typeface="Times New Roman"/>
                          <a:ea typeface="Times New Roman"/>
                        </a:rPr>
                        <a:t> Mar,2012</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latin typeface="Times New Roman"/>
                          <a:ea typeface="Times New Roman"/>
                        </a:rPr>
                        <a:t>Senior</a:t>
                      </a:r>
                      <a:r>
                        <a:rPr lang="en-US" sz="1400" baseline="0" dirty="0" smtClean="0">
                          <a:latin typeface="Times New Roman"/>
                          <a:ea typeface="Times New Roman"/>
                        </a:rPr>
                        <a:t> Faculty  &amp; Administrative Departments</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tabLst>
                          <a:tab pos="-457200" algn="l"/>
                        </a:tabLst>
                      </a:pPr>
                      <a:r>
                        <a:rPr lang="en-US" sz="1400" kern="1200" dirty="0" smtClean="0">
                          <a:solidFill>
                            <a:schemeClr val="tx1"/>
                          </a:solidFill>
                          <a:latin typeface="Times New Roman"/>
                          <a:ea typeface="Times New Roman"/>
                          <a:cs typeface="+mn-cs"/>
                        </a:rPr>
                        <a:t>Follow up of Implementation Plan</a:t>
                      </a:r>
                      <a:endParaRPr lang="en-US" sz="1400" kern="1200" dirty="0">
                        <a:solidFill>
                          <a:schemeClr val="tx1"/>
                        </a:solidFill>
                        <a:latin typeface="Times New Roman"/>
                        <a:ea typeface="Times New Roman"/>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799"/>
            <a:ext cx="7696200" cy="1143001"/>
          </a:xfrm>
        </p:spPr>
        <p:txBody>
          <a:bodyPr>
            <a:normAutofit fontScale="90000"/>
          </a:bodyPr>
          <a:lstStyle/>
          <a:p>
            <a:pPr lvl="0"/>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Meetings</a:t>
            </a:r>
            <a:r>
              <a:rPr lang="en-US" sz="3600" b="1" dirty="0" smtClean="0">
                <a:solidFill>
                  <a:srgbClr val="FF0000"/>
                </a:solidFill>
                <a:latin typeface="Times New Roman" pitchFamily="18" charset="0"/>
                <a:cs typeface="Times New Roman" pitchFamily="18" charset="0"/>
              </a:rPr>
              <a:t> </a:t>
            </a:r>
            <a:r>
              <a:rPr lang="en-US" sz="3600" b="1" dirty="0" smtClean="0">
                <a:latin typeface="Times New Roman" pitchFamily="18" charset="0"/>
                <a:cs typeface="Times New Roman" pitchFamily="18" charset="0"/>
              </a:rPr>
              <a:t>Arranged at UHS</a:t>
            </a:r>
            <a:r>
              <a:rPr lang="en-US" sz="4000" b="1" dirty="0">
                <a:latin typeface="Times New Roman" pitchFamily="18" charset="0"/>
                <a:cs typeface="Times New Roman" pitchFamily="18" charset="0"/>
              </a:rPr>
              <a:t/>
            </a:r>
            <a:br>
              <a:rPr lang="en-US" sz="4000" b="1" dirty="0">
                <a:latin typeface="Times New Roman" pitchFamily="18" charset="0"/>
                <a:cs typeface="Times New Roman" pitchFamily="18" charset="0"/>
              </a:rPr>
            </a:br>
            <a:endParaRPr lang="en-US" sz="4000" b="1"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533400" y="1523998"/>
          <a:ext cx="8077199" cy="4158620"/>
        </p:xfrm>
        <a:graphic>
          <a:graphicData uri="http://schemas.openxmlformats.org/drawingml/2006/table">
            <a:tbl>
              <a:tblPr/>
              <a:tblGrid>
                <a:gridCol w="618404"/>
                <a:gridCol w="1837100"/>
                <a:gridCol w="1397230"/>
                <a:gridCol w="1397230"/>
                <a:gridCol w="2827235"/>
              </a:tblGrid>
              <a:tr h="360994">
                <a:tc>
                  <a:txBody>
                    <a:bodyPr/>
                    <a:lstStyle/>
                    <a:p>
                      <a:pPr marL="0" marR="0" algn="ctr">
                        <a:spcBef>
                          <a:spcPts val="0"/>
                        </a:spcBef>
                        <a:spcAft>
                          <a:spcPts val="0"/>
                        </a:spcAft>
                        <a:tabLst>
                          <a:tab pos="-457200" algn="l"/>
                          <a:tab pos="0" algn="l"/>
                          <a:tab pos="571500" algn="l"/>
                        </a:tabLst>
                      </a:pPr>
                      <a:r>
                        <a:rPr lang="en-US" sz="1400" b="1" dirty="0">
                          <a:latin typeface="Times New Roman"/>
                          <a:ea typeface="Times New Roman"/>
                        </a:rPr>
                        <a:t>S. No</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 pos="0" algn="l"/>
                          <a:tab pos="457200" algn="l"/>
                          <a:tab pos="571500" algn="l"/>
                        </a:tabLst>
                      </a:pPr>
                      <a:r>
                        <a:rPr lang="en-US" sz="1400" b="1" dirty="0">
                          <a:latin typeface="Times New Roman"/>
                          <a:ea typeface="Times New Roman"/>
                        </a:rPr>
                        <a:t>Title of the event</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 pos="0" algn="l"/>
                        </a:tabLst>
                      </a:pPr>
                      <a:r>
                        <a:rPr lang="en-US" sz="1400" b="1" dirty="0">
                          <a:latin typeface="Times New Roman"/>
                          <a:ea typeface="Times New Roman"/>
                        </a:rPr>
                        <a:t>Date</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 pos="0" algn="l"/>
                        </a:tabLst>
                      </a:pPr>
                      <a:r>
                        <a:rPr lang="en-US" sz="1400" b="1">
                          <a:latin typeface="Times New Roman"/>
                          <a:ea typeface="Times New Roman"/>
                        </a:rPr>
                        <a:t>Target group</a:t>
                      </a:r>
                      <a:endParaRPr lang="en-US" sz="1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 pos="0" algn="l"/>
                        </a:tabLst>
                      </a:pPr>
                      <a:r>
                        <a:rPr lang="en-US" sz="1400" b="1" dirty="0">
                          <a:latin typeface="Times New Roman"/>
                          <a:ea typeface="Times New Roman"/>
                        </a:rPr>
                        <a:t>Purpose of the event</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705">
                <a:tc>
                  <a:txBody>
                    <a:bodyPr/>
                    <a:lstStyle/>
                    <a:p>
                      <a:pPr marL="0" marR="0" algn="ctr">
                        <a:spcBef>
                          <a:spcPts val="0"/>
                        </a:spcBef>
                        <a:spcAft>
                          <a:spcPts val="0"/>
                        </a:spcAft>
                        <a:tabLst>
                          <a:tab pos="-457200" algn="l"/>
                        </a:tabLst>
                      </a:pPr>
                      <a:r>
                        <a:rPr lang="en-US" sz="1400" dirty="0">
                          <a:latin typeface="Times New Roman"/>
                          <a:ea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1</a:t>
                      </a:r>
                      <a:r>
                        <a:rPr lang="en-US" sz="1400" baseline="30000" dirty="0">
                          <a:latin typeface="Times New Roman"/>
                          <a:ea typeface="Times New Roman"/>
                        </a:rPr>
                        <a:t>st</a:t>
                      </a:r>
                      <a:r>
                        <a:rPr lang="en-US" sz="1400" dirty="0">
                          <a:latin typeface="Times New Roman"/>
                          <a:ea typeface="Times New Roman"/>
                        </a:rPr>
                        <a:t> Meeting of QEC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15</a:t>
                      </a:r>
                      <a:r>
                        <a:rPr lang="en-US" sz="1400" baseline="30000" dirty="0">
                          <a:latin typeface="Times New Roman"/>
                          <a:ea typeface="Times New Roman"/>
                        </a:rPr>
                        <a:t>th</a:t>
                      </a:r>
                      <a:r>
                        <a:rPr lang="en-US" sz="1400" dirty="0">
                          <a:latin typeface="Times New Roman"/>
                          <a:ea typeface="Times New Roman"/>
                        </a:rPr>
                        <a:t> Sept,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Senior Faculty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To discuss</a:t>
                      </a:r>
                      <a:r>
                        <a:rPr lang="en-US" sz="1400" baseline="0" dirty="0" smtClean="0">
                          <a:latin typeface="Times New Roman"/>
                          <a:ea typeface="Times New Roman"/>
                        </a:rPr>
                        <a:t> the criteria 1,2 &amp; 3 with the PTs of the selected departments</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8913">
                <a:tc>
                  <a:txBody>
                    <a:bodyPr/>
                    <a:lstStyle/>
                    <a:p>
                      <a:pPr marL="0" marR="0" algn="ctr">
                        <a:spcBef>
                          <a:spcPts val="0"/>
                        </a:spcBef>
                        <a:spcAft>
                          <a:spcPts val="0"/>
                        </a:spcAft>
                        <a:tabLst>
                          <a:tab pos="-457200" algn="l"/>
                        </a:tabLst>
                      </a:pPr>
                      <a:r>
                        <a:rPr lang="en-US" sz="1400">
                          <a:latin typeface="Times New Roman"/>
                          <a:ea typeface="Times New Roman"/>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a:latin typeface="Times New Roman"/>
                          <a:ea typeface="Times New Roman"/>
                        </a:rPr>
                        <a:t>2</a:t>
                      </a:r>
                      <a:r>
                        <a:rPr lang="en-US" sz="1400" baseline="30000">
                          <a:latin typeface="Times New Roman"/>
                          <a:ea typeface="Times New Roman"/>
                        </a:rPr>
                        <a:t>nd</a:t>
                      </a:r>
                      <a:r>
                        <a:rPr lang="en-US" sz="1400">
                          <a:latin typeface="Times New Roman"/>
                          <a:ea typeface="Times New Roman"/>
                        </a:rPr>
                        <a:t> Meeting of QEC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22</a:t>
                      </a:r>
                      <a:r>
                        <a:rPr lang="en-US" sz="1400" baseline="30000" dirty="0">
                          <a:latin typeface="Times New Roman"/>
                          <a:ea typeface="Times New Roman"/>
                        </a:rPr>
                        <a:t>nd</a:t>
                      </a:r>
                      <a:r>
                        <a:rPr lang="en-US" sz="1400" dirty="0">
                          <a:latin typeface="Times New Roman"/>
                          <a:ea typeface="Times New Roman"/>
                        </a:rPr>
                        <a:t> Sept,2011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Senior Faculty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To discuss the progress</a:t>
                      </a:r>
                      <a:r>
                        <a:rPr lang="en-US" sz="1400" baseline="0" dirty="0" smtClean="0">
                          <a:latin typeface="Times New Roman"/>
                          <a:ea typeface="Times New Roman"/>
                        </a:rPr>
                        <a:t> of the SAR of the departments selected for SA process </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390">
                <a:tc>
                  <a:txBody>
                    <a:bodyPr/>
                    <a:lstStyle/>
                    <a:p>
                      <a:pPr marL="0" marR="0" algn="ctr">
                        <a:spcBef>
                          <a:spcPts val="0"/>
                        </a:spcBef>
                        <a:spcAft>
                          <a:spcPts val="0"/>
                        </a:spcAft>
                        <a:tabLst>
                          <a:tab pos="-457200" algn="l"/>
                        </a:tabLst>
                      </a:pPr>
                      <a:r>
                        <a:rPr lang="en-US" sz="1400">
                          <a:latin typeface="Times New Roman"/>
                          <a:ea typeface="Times New Roman"/>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3</a:t>
                      </a:r>
                      <a:r>
                        <a:rPr lang="en-US" sz="1400" baseline="30000" dirty="0">
                          <a:latin typeface="Times New Roman"/>
                          <a:ea typeface="Times New Roman"/>
                        </a:rPr>
                        <a:t>rd</a:t>
                      </a:r>
                      <a:r>
                        <a:rPr lang="en-US" sz="1400" dirty="0">
                          <a:latin typeface="Times New Roman"/>
                          <a:ea typeface="Times New Roman"/>
                        </a:rPr>
                        <a:t> Meeting of QEC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29</a:t>
                      </a:r>
                      <a:r>
                        <a:rPr lang="en-US" sz="1400" baseline="30000" dirty="0">
                          <a:latin typeface="Times New Roman"/>
                          <a:ea typeface="Times New Roman"/>
                        </a:rPr>
                        <a:t>th</a:t>
                      </a:r>
                      <a:r>
                        <a:rPr lang="en-US" sz="1400" dirty="0">
                          <a:latin typeface="Times New Roman"/>
                          <a:ea typeface="Times New Roman"/>
                        </a:rPr>
                        <a:t> Sept,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 New Roman"/>
                          <a:ea typeface="Times New Roman"/>
                        </a:rPr>
                        <a:t>Senior Faculty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To discuss </a:t>
                      </a:r>
                      <a:r>
                        <a:rPr lang="en-US" sz="1400" dirty="0">
                          <a:latin typeface="Times New Roman"/>
                          <a:ea typeface="Times New Roman"/>
                        </a:rPr>
                        <a:t>the Criteria 4,5,6,7 &amp; 8 of SAR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980">
                <a:tc>
                  <a:txBody>
                    <a:bodyPr/>
                    <a:lstStyle/>
                    <a:p>
                      <a:pPr marL="0" marR="0" algn="ctr">
                        <a:spcBef>
                          <a:spcPts val="0"/>
                        </a:spcBef>
                        <a:spcAft>
                          <a:spcPts val="0"/>
                        </a:spcAft>
                        <a:tabLst>
                          <a:tab pos="-457200" algn="l"/>
                        </a:tabLst>
                      </a:pPr>
                      <a:r>
                        <a:rPr lang="en-US" sz="1400">
                          <a:latin typeface="Times New Roman"/>
                          <a:ea typeface="Times New Roman"/>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4</a:t>
                      </a:r>
                      <a:r>
                        <a:rPr lang="en-US" sz="1400" baseline="30000" dirty="0">
                          <a:latin typeface="Times New Roman"/>
                          <a:ea typeface="Times New Roman"/>
                        </a:rPr>
                        <a:t>th</a:t>
                      </a:r>
                      <a:r>
                        <a:rPr lang="en-US" sz="1400" dirty="0">
                          <a:latin typeface="Times New Roman"/>
                          <a:ea typeface="Times New Roman"/>
                        </a:rPr>
                        <a:t> Meeting of QEC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a:latin typeface="Times New Roman"/>
                          <a:ea typeface="Times New Roman"/>
                        </a:rPr>
                        <a:t>07</a:t>
                      </a:r>
                      <a:r>
                        <a:rPr lang="en-US" sz="1400" baseline="30000">
                          <a:latin typeface="Times New Roman"/>
                          <a:ea typeface="Times New Roman"/>
                        </a:rPr>
                        <a:t>th</a:t>
                      </a:r>
                      <a:r>
                        <a:rPr lang="en-US" sz="1400">
                          <a:latin typeface="Times New Roman"/>
                          <a:ea typeface="Times New Roman"/>
                        </a:rPr>
                        <a:t> Oct,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Senior Faculty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smtClean="0">
                          <a:latin typeface="Times New Roman"/>
                          <a:ea typeface="Times New Roman"/>
                        </a:rPr>
                        <a:t>To accelerate the SA process. </a:t>
                      </a:r>
                      <a:endParaRPr lang="en-US"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8913">
                <a:tc>
                  <a:txBody>
                    <a:bodyPr/>
                    <a:lstStyle/>
                    <a:p>
                      <a:pPr marL="0" marR="0" algn="ctr">
                        <a:spcBef>
                          <a:spcPts val="0"/>
                        </a:spcBef>
                        <a:spcAft>
                          <a:spcPts val="0"/>
                        </a:spcAft>
                        <a:tabLst>
                          <a:tab pos="-457200" algn="l"/>
                        </a:tabLst>
                      </a:pPr>
                      <a:r>
                        <a:rPr lang="en-US" sz="1400">
                          <a:latin typeface="Times New Roman"/>
                          <a:ea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a:latin typeface="Times New Roman"/>
                          <a:ea typeface="Times New Roman"/>
                        </a:rPr>
                        <a:t>5</a:t>
                      </a:r>
                      <a:r>
                        <a:rPr lang="en-US" sz="1400" baseline="30000">
                          <a:latin typeface="Times New Roman"/>
                          <a:ea typeface="Times New Roman"/>
                        </a:rPr>
                        <a:t>th</a:t>
                      </a:r>
                      <a:r>
                        <a:rPr lang="en-US" sz="1400">
                          <a:latin typeface="Times New Roman"/>
                          <a:ea typeface="Times New Roman"/>
                        </a:rPr>
                        <a:t> Meeting of QEC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a:latin typeface="Times New Roman"/>
                          <a:ea typeface="Times New Roman"/>
                        </a:rPr>
                        <a:t>13</a:t>
                      </a:r>
                      <a:r>
                        <a:rPr lang="en-US" sz="1400" baseline="30000">
                          <a:latin typeface="Times New Roman"/>
                          <a:ea typeface="Times New Roman"/>
                        </a:rPr>
                        <a:t>th</a:t>
                      </a:r>
                      <a:r>
                        <a:rPr lang="en-US" sz="1400">
                          <a:latin typeface="Times New Roman"/>
                          <a:ea typeface="Times New Roman"/>
                        </a:rPr>
                        <a:t> Oct, 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 New Roman"/>
                          <a:ea typeface="Times New Roman"/>
                        </a:rPr>
                        <a:t>Senior Faculty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To finalize the Self Assessment Report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558">
                <a:tc>
                  <a:txBody>
                    <a:bodyPr/>
                    <a:lstStyle/>
                    <a:p>
                      <a:pPr marL="0" marR="0" algn="ctr">
                        <a:spcBef>
                          <a:spcPts val="0"/>
                        </a:spcBef>
                        <a:spcAft>
                          <a:spcPts val="0"/>
                        </a:spcAft>
                        <a:tabLst>
                          <a:tab pos="-457200" algn="l"/>
                        </a:tabLst>
                      </a:pPr>
                      <a:r>
                        <a:rPr lang="en-US" sz="1400">
                          <a:latin typeface="Times New Roman"/>
                          <a:ea typeface="Times New Roman"/>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a:latin typeface="Times New Roman"/>
                          <a:ea typeface="Times New Roman"/>
                        </a:rPr>
                        <a:t>6</a:t>
                      </a:r>
                      <a:r>
                        <a:rPr lang="en-US" sz="1400" baseline="30000">
                          <a:latin typeface="Times New Roman"/>
                          <a:ea typeface="Times New Roman"/>
                        </a:rPr>
                        <a:t>th</a:t>
                      </a:r>
                      <a:r>
                        <a:rPr lang="en-US" sz="1400">
                          <a:latin typeface="Times New Roman"/>
                          <a:ea typeface="Times New Roman"/>
                        </a:rPr>
                        <a:t> Meeting of QEC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a:latin typeface="Times New Roman"/>
                          <a:ea typeface="Times New Roman"/>
                        </a:rPr>
                        <a:t>27</a:t>
                      </a:r>
                      <a:r>
                        <a:rPr lang="en-US" sz="1400" baseline="30000">
                          <a:latin typeface="Times New Roman"/>
                          <a:ea typeface="Times New Roman"/>
                        </a:rPr>
                        <a:t>th</a:t>
                      </a:r>
                      <a:r>
                        <a:rPr lang="en-US" sz="1400">
                          <a:latin typeface="Times New Roman"/>
                          <a:ea typeface="Times New Roman"/>
                        </a:rPr>
                        <a:t> Oct,2011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 New Roman"/>
                          <a:ea typeface="Times New Roman"/>
                        </a:rPr>
                        <a:t>Senior Faculty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457200" algn="l"/>
                        </a:tabLst>
                      </a:pPr>
                      <a:r>
                        <a:rPr lang="en-US" sz="1400" dirty="0">
                          <a:latin typeface="Times New Roman"/>
                          <a:ea typeface="Times New Roman"/>
                        </a:rPr>
                        <a:t>To discuss the </a:t>
                      </a:r>
                      <a:r>
                        <a:rPr lang="en-US" sz="1400" dirty="0" smtClean="0">
                          <a:latin typeface="Times New Roman"/>
                          <a:ea typeface="Times New Roman"/>
                        </a:rPr>
                        <a:t>visits </a:t>
                      </a:r>
                      <a:r>
                        <a:rPr lang="en-US" sz="1400" dirty="0">
                          <a:latin typeface="Times New Roman"/>
                          <a:ea typeface="Times New Roman"/>
                        </a:rPr>
                        <a:t>of Assessment Team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In Process SAE</a:t>
            </a:r>
            <a:endParaRPr lang="en-US" dirty="0"/>
          </a:p>
        </p:txBody>
      </p:sp>
      <p:sp>
        <p:nvSpPr>
          <p:cNvPr id="3" name="Content Placeholder 2"/>
          <p:cNvSpPr>
            <a:spLocks noGrp="1"/>
          </p:cNvSpPr>
          <p:nvPr>
            <p:ph idx="1"/>
          </p:nvPr>
        </p:nvSpPr>
        <p:spPr>
          <a:xfrm>
            <a:off x="457200" y="1447800"/>
            <a:ext cx="8229600" cy="4678363"/>
          </a:xfrm>
        </p:spPr>
        <p:txBody>
          <a:bodyPr>
            <a:normAutofit/>
          </a:bodyPr>
          <a:lstStyle/>
          <a:p>
            <a:pPr>
              <a:buNone/>
            </a:pPr>
            <a:r>
              <a:rPr lang="en-US" sz="2600" dirty="0" smtClean="0">
                <a:latin typeface="Times New Roman" pitchFamily="18" charset="0"/>
                <a:cs typeface="Times New Roman" pitchFamily="18" charset="0"/>
              </a:rPr>
              <a:t>	Self-Assessment Exercise is in process of the following programs:</a:t>
            </a:r>
          </a:p>
          <a:p>
            <a:pPr>
              <a:buNone/>
            </a:pPr>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Microbiology</a:t>
            </a:r>
          </a:p>
          <a:p>
            <a:r>
              <a:rPr lang="en-US" sz="2600" dirty="0" smtClean="0">
                <a:latin typeface="Times New Roman" pitchFamily="18" charset="0"/>
                <a:cs typeface="Times New Roman" pitchFamily="18" charset="0"/>
              </a:rPr>
              <a:t>Human Genetics</a:t>
            </a:r>
          </a:p>
          <a:p>
            <a:r>
              <a:rPr lang="en-US" sz="2600" dirty="0" smtClean="0">
                <a:latin typeface="Times New Roman" pitchFamily="18" charset="0"/>
                <a:cs typeface="Times New Roman" pitchFamily="18" charset="0"/>
              </a:rPr>
              <a:t>Nursing </a:t>
            </a:r>
          </a:p>
          <a:p>
            <a:pPr>
              <a:buNone/>
            </a:pPr>
            <a:r>
              <a:rPr lang="en-US" sz="2600" dirty="0" smtClean="0">
                <a:latin typeface="Times New Roman" pitchFamily="18" charset="0"/>
                <a:cs typeface="Times New Roman" pitchFamily="18" charset="0"/>
              </a:rPr>
              <a:t> </a:t>
            </a:r>
          </a:p>
          <a:p>
            <a:r>
              <a:rPr lang="en-US" sz="2600" dirty="0" smtClean="0">
                <a:latin typeface="Times New Roman" pitchFamily="18" charset="0"/>
                <a:cs typeface="Times New Roman" pitchFamily="18" charset="0"/>
              </a:rPr>
              <a:t>Behavioral Sciences</a:t>
            </a:r>
          </a:p>
          <a:p>
            <a:r>
              <a:rPr lang="en-US" sz="2600" dirty="0" smtClean="0">
                <a:latin typeface="Times New Roman" pitchFamily="18" charset="0"/>
                <a:cs typeface="Times New Roman" pitchFamily="18" charset="0"/>
              </a:rPr>
              <a:t>Forensic Sciences</a:t>
            </a:r>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2130425"/>
            <a:ext cx="8763000" cy="1470025"/>
          </a:xfrm>
        </p:spPr>
        <p:txBody>
          <a:bodyPr>
            <a:noAutofit/>
          </a:bodyPr>
          <a:lstStyle/>
          <a:p>
            <a:r>
              <a:rPr lang="en-US" sz="3600" b="1" dirty="0" smtClean="0">
                <a:latin typeface="Times New Roman" pitchFamily="18" charset="0"/>
                <a:cs typeface="Times New Roman" pitchFamily="18" charset="0"/>
              </a:rPr>
              <a:t>Current Status in View of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Implementation Plans of Seven Programs</a:t>
            </a:r>
            <a:endParaRPr 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1248</TotalTime>
  <Words>2004</Words>
  <Application>Microsoft Office PowerPoint</Application>
  <PresentationFormat>On-screen Show (4:3)</PresentationFormat>
  <Paragraphs>334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4th Meeting of Quality Enhancement Cells (Phase-III)   </vt:lpstr>
      <vt:lpstr>Quality Enhancement Cell</vt:lpstr>
      <vt:lpstr>Vision &amp; Mission Statement Quality Enhancement Cell</vt:lpstr>
      <vt:lpstr>Running Program </vt:lpstr>
      <vt:lpstr>Self Assessment Exercise (SAE)</vt:lpstr>
      <vt:lpstr> Workshops Arranged at UHS  </vt:lpstr>
      <vt:lpstr> Meetings Arranged at UHS </vt:lpstr>
      <vt:lpstr>In Process SAE</vt:lpstr>
      <vt:lpstr>Current Status in View of  Implementation Plans of Seven Programs</vt:lpstr>
      <vt:lpstr>Current status in view of  Implementation plans of seven programs</vt:lpstr>
      <vt:lpstr>Allied Health Sciences</vt:lpstr>
      <vt:lpstr>Anatomy </vt:lpstr>
      <vt:lpstr>Biochemistry </vt:lpstr>
      <vt:lpstr>Immunology</vt:lpstr>
      <vt:lpstr>Morbid Anatomy &amp; Histopathology</vt:lpstr>
      <vt:lpstr>Slide 16</vt:lpstr>
      <vt:lpstr>Pharmacology</vt:lpstr>
      <vt:lpstr>Physiology &amp; Cell Biology </vt:lpstr>
      <vt:lpstr>Slide 19</vt:lpstr>
      <vt:lpstr>Problems Encountered in the Execution of the Implementation Plans</vt:lpstr>
      <vt:lpstr>Problems Encountered in the Execution of the Implementation Plans</vt:lpstr>
      <vt:lpstr>Cont…..</vt:lpstr>
      <vt:lpstr>Impact of Self-Assessment Process</vt:lpstr>
      <vt:lpstr>Impact of Self-Assessment Process</vt:lpstr>
      <vt:lpstr>Cont-----------</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Noreen Aslam</dc:creator>
  <cp:lastModifiedBy>Noreen Aslam</cp:lastModifiedBy>
  <cp:revision>227</cp:revision>
  <dcterms:created xsi:type="dcterms:W3CDTF">2012-03-21T03:53:50Z</dcterms:created>
  <dcterms:modified xsi:type="dcterms:W3CDTF">2012-04-28T06:30:34Z</dcterms:modified>
</cp:coreProperties>
</file>