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handoutMasterIdLst>
    <p:handoutMasterId r:id="rId20"/>
  </p:handoutMasterIdLst>
  <p:sldIdLst>
    <p:sldId id="256" r:id="rId2"/>
    <p:sldId id="330" r:id="rId3"/>
    <p:sldId id="282" r:id="rId4"/>
    <p:sldId id="314" r:id="rId5"/>
    <p:sldId id="328" r:id="rId6"/>
    <p:sldId id="315" r:id="rId7"/>
    <p:sldId id="316" r:id="rId8"/>
    <p:sldId id="326" r:id="rId9"/>
    <p:sldId id="327" r:id="rId10"/>
    <p:sldId id="317" r:id="rId11"/>
    <p:sldId id="318" r:id="rId12"/>
    <p:sldId id="320" r:id="rId13"/>
    <p:sldId id="321" r:id="rId14"/>
    <p:sldId id="322" r:id="rId15"/>
    <p:sldId id="324" r:id="rId16"/>
    <p:sldId id="325" r:id="rId17"/>
    <p:sldId id="323" r:id="rId18"/>
    <p:sldId id="28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4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192.168.0.48\Dr.ArifShared\teacher%20evaluation%20datasheet\Datasheet%202011%20&amp;%202012%20teacher%20evalua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92.168.0.48\Dr.ArifShared\teacher%20evaluation%20datasheet\Datasheet%202011%20&amp;%202012%20teacher%20evalu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059055118110273"/>
          <c:y val="8.7037870266216968E-2"/>
          <c:w val="0.55134628813600139"/>
          <c:h val="0.85852493438320265"/>
        </c:manualLayout>
      </c:layout>
      <c:radarChart>
        <c:radarStyle val="marker"/>
        <c:varyColors val="0"/>
        <c:ser>
          <c:idx val="0"/>
          <c:order val="0"/>
          <c:tx>
            <c:strRef>
              <c:f>Sheet2!$L$5</c:f>
              <c:strCache>
                <c:ptCount val="1"/>
                <c:pt idx="0">
                  <c:v>2012</c:v>
                </c:pt>
              </c:strCache>
            </c:strRef>
          </c:tx>
          <c:marker>
            <c:symbol val="none"/>
          </c:marker>
          <c:dLbls>
            <c:dLbl>
              <c:idx val="0"/>
              <c:layout>
                <c:manualLayout>
                  <c:x val="1.9133030668463752E-2"/>
                  <c:y val="0.15440251218597684"/>
                </c:manualLayout>
              </c:layout>
              <c:showLegendKey val="0"/>
              <c:showVal val="1"/>
              <c:showCatName val="0"/>
              <c:showSerName val="0"/>
              <c:showPercent val="0"/>
              <c:showBubbleSize val="0"/>
            </c:dLbl>
            <c:dLbl>
              <c:idx val="1"/>
              <c:layout>
                <c:manualLayout>
                  <c:x val="-5.6645267314558663E-2"/>
                  <c:y val="0.12322553430821159"/>
                </c:manualLayout>
              </c:layout>
              <c:showLegendKey val="0"/>
              <c:showVal val="1"/>
              <c:showCatName val="0"/>
              <c:showSerName val="0"/>
              <c:showPercent val="0"/>
              <c:showBubbleSize val="0"/>
            </c:dLbl>
            <c:dLbl>
              <c:idx val="2"/>
              <c:layout>
                <c:manualLayout>
                  <c:x val="-0.11668002648317616"/>
                  <c:y val="-9.5238095238095281E-3"/>
                </c:manualLayout>
              </c:layout>
              <c:showLegendKey val="0"/>
              <c:showVal val="1"/>
              <c:showCatName val="0"/>
              <c:showSerName val="0"/>
              <c:showPercent val="0"/>
              <c:showBubbleSize val="0"/>
            </c:dLbl>
            <c:dLbl>
              <c:idx val="3"/>
              <c:layout>
                <c:manualLayout>
                  <c:x val="-7.5797332765836778E-2"/>
                  <c:y val="-0.15062898387701548"/>
                </c:manualLayout>
              </c:layout>
              <c:showLegendKey val="0"/>
              <c:showVal val="1"/>
              <c:showCatName val="0"/>
              <c:showSerName val="0"/>
              <c:showPercent val="0"/>
              <c:showBubbleSize val="0"/>
            </c:dLbl>
            <c:dLbl>
              <c:idx val="4"/>
              <c:layout>
                <c:manualLayout>
                  <c:x val="7.3174434276796527E-2"/>
                  <c:y val="-0.15534608173978268"/>
                </c:manualLayout>
              </c:layout>
              <c:showLegendKey val="0"/>
              <c:showVal val="1"/>
              <c:showCatName val="0"/>
              <c:showSerName val="0"/>
              <c:showPercent val="0"/>
              <c:showBubbleSize val="0"/>
            </c:dLbl>
            <c:dLbl>
              <c:idx val="5"/>
              <c:layout>
                <c:manualLayout>
                  <c:x val="0.10580206190442411"/>
                  <c:y val="-9.6586051743532114E-3"/>
                </c:manualLayout>
              </c:layout>
              <c:showLegendKey val="0"/>
              <c:showVal val="1"/>
              <c:showCatName val="0"/>
              <c:showSerName val="0"/>
              <c:showPercent val="0"/>
              <c:showBubbleSize val="0"/>
            </c:dLbl>
            <c:dLbl>
              <c:idx val="6"/>
              <c:layout>
                <c:manualLayout>
                  <c:x val="7.9541510013950961E-2"/>
                  <c:y val="0.12434851893513311"/>
                </c:manualLayout>
              </c:layout>
              <c:showLegendKey val="0"/>
              <c:showVal val="1"/>
              <c:showCatName val="0"/>
              <c:showSerName val="0"/>
              <c:showPercent val="0"/>
              <c:showBubbleSize val="0"/>
            </c:dLbl>
            <c:txPr>
              <a:bodyPr/>
              <a:lstStyle/>
              <a:p>
                <a:pPr>
                  <a:defRPr sz="1600" b="0">
                    <a:solidFill>
                      <a:schemeClr val="tx1"/>
                    </a:solidFill>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Sheet2!$K$6:$K$12</c:f>
              <c:strCache>
                <c:ptCount val="7"/>
                <c:pt idx="0">
                  <c:v>Teaching Techniques</c:v>
                </c:pt>
                <c:pt idx="1">
                  <c:v>Effective Planning</c:v>
                </c:pt>
                <c:pt idx="2">
                  <c:v>Student / Teacher Relationship</c:v>
                </c:pt>
                <c:pt idx="3">
                  <c:v>Lecture Room Environment</c:v>
                </c:pt>
                <c:pt idx="4">
                  <c:v>Professionalism</c:v>
                </c:pt>
                <c:pt idx="5">
                  <c:v>Course</c:v>
                </c:pt>
                <c:pt idx="6">
                  <c:v>Research</c:v>
                </c:pt>
              </c:strCache>
            </c:strRef>
          </c:cat>
          <c:val>
            <c:numRef>
              <c:f>Sheet2!$L$6:$L$12</c:f>
              <c:numCache>
                <c:formatCode>0.0</c:formatCode>
                <c:ptCount val="7"/>
                <c:pt idx="0">
                  <c:v>2.2170542635658914</c:v>
                </c:pt>
                <c:pt idx="1">
                  <c:v>2.1447028423772654</c:v>
                </c:pt>
                <c:pt idx="2">
                  <c:v>2.2894056847545197</c:v>
                </c:pt>
                <c:pt idx="3">
                  <c:v>2.3100775193798393</c:v>
                </c:pt>
                <c:pt idx="4">
                  <c:v>2.3410852713178287</c:v>
                </c:pt>
                <c:pt idx="5">
                  <c:v>2.2325581395348726</c:v>
                </c:pt>
                <c:pt idx="6">
                  <c:v>2.2932816537467748</c:v>
                </c:pt>
              </c:numCache>
            </c:numRef>
          </c:val>
        </c:ser>
        <c:ser>
          <c:idx val="1"/>
          <c:order val="1"/>
          <c:tx>
            <c:strRef>
              <c:f>Sheet2!$M$5</c:f>
              <c:strCache>
                <c:ptCount val="1"/>
                <c:pt idx="0">
                  <c:v>2013</c:v>
                </c:pt>
              </c:strCache>
            </c:strRef>
          </c:tx>
          <c:marker>
            <c:symbol val="none"/>
          </c:marker>
          <c:dLbls>
            <c:dLbl>
              <c:idx val="0"/>
              <c:layout>
                <c:manualLayout>
                  <c:x val="1.6877637130801686E-2"/>
                  <c:y val="5.7502229909309692E-2"/>
                </c:manualLayout>
              </c:layout>
              <c:showLegendKey val="0"/>
              <c:showVal val="1"/>
              <c:showCatName val="0"/>
              <c:showSerName val="0"/>
              <c:showPercent val="0"/>
              <c:showBubbleSize val="0"/>
            </c:dLbl>
            <c:dLbl>
              <c:idx val="1"/>
              <c:layout>
                <c:manualLayout>
                  <c:x val="-5.6258790436004994E-3"/>
                  <c:y val="6.1096119278641496E-2"/>
                </c:manualLayout>
              </c:layout>
              <c:showLegendKey val="0"/>
              <c:showVal val="1"/>
              <c:showCatName val="0"/>
              <c:showSerName val="0"/>
              <c:showPercent val="0"/>
              <c:showBubbleSize val="0"/>
            </c:dLbl>
            <c:dLbl>
              <c:idx val="2"/>
              <c:layout>
                <c:manualLayout>
                  <c:x val="-3.5630567276136921E-2"/>
                  <c:y val="2.1563336215991054E-2"/>
                </c:manualLayout>
              </c:layout>
              <c:showLegendKey val="0"/>
              <c:showVal val="1"/>
              <c:showCatName val="0"/>
              <c:showSerName val="0"/>
              <c:showPercent val="0"/>
              <c:showBubbleSize val="0"/>
            </c:dLbl>
            <c:dLbl>
              <c:idx val="3"/>
              <c:layout>
                <c:manualLayout>
                  <c:x val="-2.8129395218002808E-2"/>
                  <c:y val="-3.2345004323986591E-2"/>
                </c:manualLayout>
              </c:layout>
              <c:showLegendKey val="0"/>
              <c:showVal val="1"/>
              <c:showCatName val="0"/>
              <c:showSerName val="0"/>
              <c:showPercent val="0"/>
              <c:showBubbleSize val="0"/>
            </c:dLbl>
            <c:dLbl>
              <c:idx val="4"/>
              <c:layout>
                <c:manualLayout>
                  <c:x val="4.2016741150599453E-2"/>
                  <c:y val="-3.2300149981252364E-2"/>
                </c:manualLayout>
              </c:layout>
              <c:showLegendKey val="0"/>
              <c:showVal val="1"/>
              <c:showCatName val="0"/>
              <c:showSerName val="0"/>
              <c:showPercent val="0"/>
              <c:showBubbleSize val="0"/>
            </c:dLbl>
            <c:dLbl>
              <c:idx val="5"/>
              <c:layout>
                <c:manualLayout>
                  <c:x val="2.8129395218002808E-2"/>
                  <c:y val="3.5938893693318451E-2"/>
                </c:manualLayout>
              </c:layout>
              <c:showLegendKey val="0"/>
              <c:showVal val="1"/>
              <c:showCatName val="0"/>
              <c:showSerName val="0"/>
              <c:showPercent val="0"/>
              <c:showBubbleSize val="0"/>
            </c:dLbl>
            <c:dLbl>
              <c:idx val="6"/>
              <c:layout>
                <c:manualLayout>
                  <c:x val="1.763791350405524E-2"/>
                  <c:y val="8.391732283464573E-2"/>
                </c:manualLayout>
              </c:layout>
              <c:showLegendKey val="0"/>
              <c:showVal val="1"/>
              <c:showCatName val="0"/>
              <c:showSerName val="0"/>
              <c:showPercent val="0"/>
              <c:showBubbleSize val="0"/>
            </c:dLbl>
            <c:txPr>
              <a:bodyPr/>
              <a:lstStyle/>
              <a:p>
                <a:pPr>
                  <a:defRPr sz="1600" b="0">
                    <a:solidFill>
                      <a:schemeClr val="tx1"/>
                    </a:solidFill>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Sheet2!$K$6:$K$12</c:f>
              <c:strCache>
                <c:ptCount val="7"/>
                <c:pt idx="0">
                  <c:v>Teaching Techniques</c:v>
                </c:pt>
                <c:pt idx="1">
                  <c:v>Effective Planning</c:v>
                </c:pt>
                <c:pt idx="2">
                  <c:v>Student / Teacher Relationship</c:v>
                </c:pt>
                <c:pt idx="3">
                  <c:v>Lecture Room Environment</c:v>
                </c:pt>
                <c:pt idx="4">
                  <c:v>Professionalism</c:v>
                </c:pt>
                <c:pt idx="5">
                  <c:v>Course</c:v>
                </c:pt>
                <c:pt idx="6">
                  <c:v>Research</c:v>
                </c:pt>
              </c:strCache>
            </c:strRef>
          </c:cat>
          <c:val>
            <c:numRef>
              <c:f>Sheet2!$M$6:$M$12</c:f>
              <c:numCache>
                <c:formatCode>0.0</c:formatCode>
                <c:ptCount val="7"/>
                <c:pt idx="0">
                  <c:v>2.3808823529411782</c:v>
                </c:pt>
                <c:pt idx="1">
                  <c:v>2.3843137254901992</c:v>
                </c:pt>
                <c:pt idx="2">
                  <c:v>2.4843137254901992</c:v>
                </c:pt>
                <c:pt idx="3">
                  <c:v>2.4929411764705867</c:v>
                </c:pt>
                <c:pt idx="4">
                  <c:v>2.5058823529411782</c:v>
                </c:pt>
                <c:pt idx="5">
                  <c:v>2.3215686274509797</c:v>
                </c:pt>
                <c:pt idx="6">
                  <c:v>2.4533428332573339</c:v>
                </c:pt>
              </c:numCache>
            </c:numRef>
          </c:val>
        </c:ser>
        <c:dLbls>
          <c:showLegendKey val="0"/>
          <c:showVal val="0"/>
          <c:showCatName val="0"/>
          <c:showSerName val="0"/>
          <c:showPercent val="0"/>
          <c:showBubbleSize val="0"/>
        </c:dLbls>
        <c:axId val="86041728"/>
        <c:axId val="86043264"/>
      </c:radarChart>
      <c:catAx>
        <c:axId val="86041728"/>
        <c:scaling>
          <c:orientation val="minMax"/>
        </c:scaling>
        <c:delete val="0"/>
        <c:axPos val="b"/>
        <c:majorGridlines/>
        <c:majorTickMark val="none"/>
        <c:minorTickMark val="none"/>
        <c:tickLblPos val="nextTo"/>
        <c:spPr>
          <a:ln w="9525">
            <a:noFill/>
          </a:ln>
        </c:spPr>
        <c:txPr>
          <a:bodyPr/>
          <a:lstStyle/>
          <a:p>
            <a:pPr>
              <a:defRPr sz="1400" b="1">
                <a:latin typeface="Times New Roman" pitchFamily="18" charset="0"/>
                <a:cs typeface="Times New Roman" pitchFamily="18" charset="0"/>
              </a:defRPr>
            </a:pPr>
            <a:endParaRPr lang="en-US"/>
          </a:p>
        </c:txPr>
        <c:crossAx val="86043264"/>
        <c:crosses val="autoZero"/>
        <c:auto val="1"/>
        <c:lblAlgn val="ctr"/>
        <c:lblOffset val="100"/>
        <c:noMultiLvlLbl val="0"/>
      </c:catAx>
      <c:valAx>
        <c:axId val="86043264"/>
        <c:scaling>
          <c:orientation val="minMax"/>
          <c:max val="3"/>
        </c:scaling>
        <c:delete val="0"/>
        <c:axPos val="l"/>
        <c:majorGridlines/>
        <c:numFmt formatCode="0.0" sourceLinked="1"/>
        <c:majorTickMark val="none"/>
        <c:minorTickMark val="none"/>
        <c:tickLblPos val="nextTo"/>
        <c:txPr>
          <a:bodyPr/>
          <a:lstStyle/>
          <a:p>
            <a:pPr>
              <a:defRPr sz="800"/>
            </a:pPr>
            <a:endParaRPr lang="en-US"/>
          </a:p>
        </c:txPr>
        <c:crossAx val="86041728"/>
        <c:crosses val="autoZero"/>
        <c:crossBetween val="between"/>
        <c:majorUnit val="1"/>
      </c:valAx>
    </c:plotArea>
    <c:legend>
      <c:legendPos val="r"/>
      <c:layout>
        <c:manualLayout>
          <c:xMode val="edge"/>
          <c:yMode val="edge"/>
          <c:x val="0.84632723274455623"/>
          <c:y val="5.7784401949756439E-2"/>
          <c:w val="0.11681220590669421"/>
          <c:h val="0.14188076490438681"/>
        </c:manualLayout>
      </c:layout>
      <c:overlay val="0"/>
      <c:txPr>
        <a:bodyPr/>
        <a:lstStyle/>
        <a:p>
          <a:pPr>
            <a:defRPr sz="1400" b="1">
              <a:latin typeface="Arial" pitchFamily="34" charset="0"/>
              <a:cs typeface="Arial" pitchFamily="34" charset="0"/>
            </a:defRPr>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485575521008587"/>
          <c:y val="6.7723546542983501E-2"/>
          <c:w val="0.52958745541422669"/>
          <c:h val="0.84879085319814562"/>
        </c:manualLayout>
      </c:layout>
      <c:radarChart>
        <c:radarStyle val="marker"/>
        <c:varyColors val="0"/>
        <c:ser>
          <c:idx val="0"/>
          <c:order val="0"/>
          <c:tx>
            <c:strRef>
              <c:f>Sheet2!$O$5</c:f>
              <c:strCache>
                <c:ptCount val="1"/>
                <c:pt idx="0">
                  <c:v>2012</c:v>
                </c:pt>
              </c:strCache>
            </c:strRef>
          </c:tx>
          <c:marker>
            <c:symbol val="none"/>
          </c:marker>
          <c:dLbls>
            <c:dLbl>
              <c:idx val="0"/>
              <c:layout>
                <c:manualLayout>
                  <c:x val="-9.1235390447983724E-4"/>
                  <c:y val="0.1215530507316723"/>
                </c:manualLayout>
              </c:layout>
              <c:showLegendKey val="0"/>
              <c:showVal val="1"/>
              <c:showCatName val="0"/>
              <c:showSerName val="0"/>
              <c:showPercent val="0"/>
              <c:showBubbleSize val="0"/>
            </c:dLbl>
            <c:dLbl>
              <c:idx val="1"/>
              <c:layout>
                <c:manualLayout>
                  <c:x val="-5.9428965610067976E-2"/>
                  <c:y val="9.7428001294358704E-2"/>
                </c:manualLayout>
              </c:layout>
              <c:showLegendKey val="0"/>
              <c:showVal val="1"/>
              <c:showCatName val="0"/>
              <c:showSerName val="0"/>
              <c:showPercent val="0"/>
              <c:showBubbleSize val="0"/>
            </c:dLbl>
            <c:dLbl>
              <c:idx val="2"/>
              <c:layout>
                <c:manualLayout>
                  <c:x val="-8.3453350382484304E-2"/>
                  <c:y val="-1.974544277855679E-2"/>
                </c:manualLayout>
              </c:layout>
              <c:showLegendKey val="0"/>
              <c:showVal val="1"/>
              <c:showCatName val="0"/>
              <c:showSerName val="0"/>
              <c:showPercent val="0"/>
              <c:showBubbleSize val="0"/>
            </c:dLbl>
            <c:dLbl>
              <c:idx val="3"/>
              <c:layout>
                <c:manualLayout>
                  <c:x val="-4.9457455638558002E-2"/>
                  <c:y val="-0.1385238917053177"/>
                </c:manualLayout>
              </c:layout>
              <c:showLegendKey val="0"/>
              <c:showVal val="1"/>
              <c:showCatName val="0"/>
              <c:showSerName val="0"/>
              <c:showPercent val="0"/>
              <c:showBubbleSize val="0"/>
            </c:dLbl>
            <c:dLbl>
              <c:idx val="4"/>
              <c:layout>
                <c:manualLayout>
                  <c:x val="4.779269578482187E-2"/>
                  <c:y val="-0.10810322511055999"/>
                </c:manualLayout>
              </c:layout>
              <c:showLegendKey val="0"/>
              <c:showVal val="1"/>
              <c:showCatName val="0"/>
              <c:showSerName val="0"/>
              <c:showPercent val="0"/>
              <c:showBubbleSize val="0"/>
            </c:dLbl>
            <c:dLbl>
              <c:idx val="5"/>
              <c:layout>
                <c:manualLayout>
                  <c:x val="7.990012484394543E-2"/>
                  <c:y val="0"/>
                </c:manualLayout>
              </c:layout>
              <c:showLegendKey val="0"/>
              <c:showVal val="1"/>
              <c:showCatName val="0"/>
              <c:showSerName val="0"/>
              <c:showPercent val="0"/>
              <c:showBubbleSize val="0"/>
            </c:dLbl>
            <c:dLbl>
              <c:idx val="6"/>
              <c:layout>
                <c:manualLayout>
                  <c:x val="8.1276555174193035E-2"/>
                  <c:y val="9.5823176212562505E-2"/>
                </c:manualLayout>
              </c:layout>
              <c:showLegendKey val="0"/>
              <c:showVal val="1"/>
              <c:showCatName val="0"/>
              <c:showSerName val="0"/>
              <c:showPercent val="0"/>
              <c:showBubbleSize val="0"/>
            </c:dLbl>
            <c:txPr>
              <a:bodyPr/>
              <a:lstStyle/>
              <a:p>
                <a:pPr>
                  <a:defRPr sz="1400" b="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Sheet2!$N$6:$N$12</c:f>
              <c:strCache>
                <c:ptCount val="7"/>
                <c:pt idx="0">
                  <c:v>Teaching Techniques</c:v>
                </c:pt>
                <c:pt idx="1">
                  <c:v>Effective Planning</c:v>
                </c:pt>
                <c:pt idx="2">
                  <c:v>Student / Teacher Relationship</c:v>
                </c:pt>
                <c:pt idx="3">
                  <c:v>Lecture Room Environment</c:v>
                </c:pt>
                <c:pt idx="4">
                  <c:v>Professionalism</c:v>
                </c:pt>
                <c:pt idx="5">
                  <c:v>Course</c:v>
                </c:pt>
                <c:pt idx="6">
                  <c:v>Research</c:v>
                </c:pt>
              </c:strCache>
            </c:strRef>
          </c:cat>
          <c:val>
            <c:numRef>
              <c:f>Sheet2!$O$6:$O$12</c:f>
              <c:numCache>
                <c:formatCode>0%</c:formatCode>
                <c:ptCount val="7"/>
                <c:pt idx="0">
                  <c:v>0.7390180878552971</c:v>
                </c:pt>
                <c:pt idx="1">
                  <c:v>0.71490094745908817</c:v>
                </c:pt>
                <c:pt idx="2">
                  <c:v>0.7631352282515087</c:v>
                </c:pt>
                <c:pt idx="3">
                  <c:v>0.77002583979328398</c:v>
                </c:pt>
                <c:pt idx="4">
                  <c:v>0.78036175710594258</c:v>
                </c:pt>
                <c:pt idx="5">
                  <c:v>0.74418604651162767</c:v>
                </c:pt>
                <c:pt idx="6">
                  <c:v>0.76442721791559221</c:v>
                </c:pt>
              </c:numCache>
            </c:numRef>
          </c:val>
        </c:ser>
        <c:ser>
          <c:idx val="1"/>
          <c:order val="1"/>
          <c:tx>
            <c:strRef>
              <c:f>Sheet2!$P$5</c:f>
              <c:strCache>
                <c:ptCount val="1"/>
                <c:pt idx="0">
                  <c:v>2013</c:v>
                </c:pt>
              </c:strCache>
            </c:strRef>
          </c:tx>
          <c:marker>
            <c:symbol val="none"/>
          </c:marker>
          <c:dLbls>
            <c:dLbl>
              <c:idx val="0"/>
              <c:layout>
                <c:manualLayout>
                  <c:x val="2.4008457276173831E-2"/>
                  <c:y val="0.12685992161938647"/>
                </c:manualLayout>
              </c:layout>
              <c:showLegendKey val="0"/>
              <c:showVal val="1"/>
              <c:showCatName val="0"/>
              <c:showSerName val="0"/>
              <c:showPercent val="0"/>
              <c:showBubbleSize val="0"/>
            </c:dLbl>
            <c:dLbl>
              <c:idx val="1"/>
              <c:layout>
                <c:manualLayout>
                  <c:x val="-4.1614648356221404E-2"/>
                  <c:y val="0.10582013101222609"/>
                </c:manualLayout>
              </c:layout>
              <c:showLegendKey val="0"/>
              <c:showVal val="1"/>
              <c:showCatName val="0"/>
              <c:showSerName val="0"/>
              <c:showPercent val="0"/>
              <c:showBubbleSize val="0"/>
            </c:dLbl>
            <c:dLbl>
              <c:idx val="2"/>
              <c:layout>
                <c:manualLayout>
                  <c:x val="-7.3241781106949663E-2"/>
                  <c:y val="0"/>
                </c:manualLayout>
              </c:layout>
              <c:showLegendKey val="0"/>
              <c:showVal val="1"/>
              <c:showCatName val="0"/>
              <c:showSerName val="0"/>
              <c:showPercent val="0"/>
              <c:showBubbleSize val="0"/>
            </c:dLbl>
            <c:dLbl>
              <c:idx val="3"/>
              <c:layout>
                <c:manualLayout>
                  <c:x val="-4.1614648356221404E-2"/>
                  <c:y val="-0.10279669869759096"/>
                </c:manualLayout>
              </c:layout>
              <c:showLegendKey val="0"/>
              <c:showVal val="1"/>
              <c:showCatName val="0"/>
              <c:showSerName val="0"/>
              <c:showPercent val="0"/>
              <c:showBubbleSize val="0"/>
            </c:dLbl>
            <c:dLbl>
              <c:idx val="4"/>
              <c:layout>
                <c:manualLayout>
                  <c:x val="4.8272992093216824E-2"/>
                  <c:y val="-0.10582013101222609"/>
                </c:manualLayout>
              </c:layout>
              <c:showLegendKey val="0"/>
              <c:showVal val="1"/>
              <c:showCatName val="0"/>
              <c:showSerName val="0"/>
              <c:showPercent val="0"/>
              <c:showBubbleSize val="0"/>
            </c:dLbl>
            <c:dLbl>
              <c:idx val="5"/>
              <c:layout>
                <c:manualLayout>
                  <c:x val="8.4189155842699214E-3"/>
                  <c:y val="-1.0737245173120474E-2"/>
                </c:manualLayout>
              </c:layout>
              <c:showLegendKey val="0"/>
              <c:showVal val="1"/>
              <c:showCatName val="0"/>
              <c:showSerName val="0"/>
              <c:showPercent val="0"/>
              <c:showBubbleSize val="0"/>
            </c:dLbl>
            <c:dLbl>
              <c:idx val="6"/>
              <c:layout>
                <c:manualLayout>
                  <c:x val="7.5354555039594415E-2"/>
                  <c:y val="9.6563297738467627E-2"/>
                </c:manualLayout>
              </c:layout>
              <c:showLegendKey val="0"/>
              <c:showVal val="1"/>
              <c:showCatName val="0"/>
              <c:showSerName val="0"/>
              <c:showPercent val="0"/>
              <c:showBubbleSize val="0"/>
            </c:dLbl>
            <c:txPr>
              <a:bodyPr/>
              <a:lstStyle/>
              <a:p>
                <a:pPr>
                  <a:defRPr sz="1400" b="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Sheet2!$N$6:$N$12</c:f>
              <c:strCache>
                <c:ptCount val="7"/>
                <c:pt idx="0">
                  <c:v>Teaching Techniques</c:v>
                </c:pt>
                <c:pt idx="1">
                  <c:v>Effective Planning</c:v>
                </c:pt>
                <c:pt idx="2">
                  <c:v>Student / Teacher Relationship</c:v>
                </c:pt>
                <c:pt idx="3">
                  <c:v>Lecture Room Environment</c:v>
                </c:pt>
                <c:pt idx="4">
                  <c:v>Professionalism</c:v>
                </c:pt>
                <c:pt idx="5">
                  <c:v>Course</c:v>
                </c:pt>
                <c:pt idx="6">
                  <c:v>Research</c:v>
                </c:pt>
              </c:strCache>
            </c:strRef>
          </c:cat>
          <c:val>
            <c:numRef>
              <c:f>Sheet2!$P$6:$P$12</c:f>
              <c:numCache>
                <c:formatCode>0%</c:formatCode>
                <c:ptCount val="7"/>
                <c:pt idx="0">
                  <c:v>0.79362745098039333</c:v>
                </c:pt>
                <c:pt idx="1">
                  <c:v>0.79477124183006553</c:v>
                </c:pt>
                <c:pt idx="2">
                  <c:v>0.82810457516339964</c:v>
                </c:pt>
                <c:pt idx="3">
                  <c:v>0.8309803921568637</c:v>
                </c:pt>
                <c:pt idx="4">
                  <c:v>0.83529411764705885</c:v>
                </c:pt>
                <c:pt idx="5">
                  <c:v>0.77385620915032671</c:v>
                </c:pt>
                <c:pt idx="6">
                  <c:v>0.81778094441911164</c:v>
                </c:pt>
              </c:numCache>
            </c:numRef>
          </c:val>
        </c:ser>
        <c:dLbls>
          <c:showLegendKey val="0"/>
          <c:showVal val="0"/>
          <c:showCatName val="0"/>
          <c:showSerName val="0"/>
          <c:showPercent val="0"/>
          <c:showBubbleSize val="0"/>
        </c:dLbls>
        <c:axId val="92284032"/>
        <c:axId val="92285568"/>
      </c:radarChart>
      <c:catAx>
        <c:axId val="92284032"/>
        <c:scaling>
          <c:orientation val="minMax"/>
        </c:scaling>
        <c:delete val="0"/>
        <c:axPos val="b"/>
        <c:majorGridlines/>
        <c:majorTickMark val="out"/>
        <c:minorTickMark val="none"/>
        <c:tickLblPos val="nextTo"/>
        <c:txPr>
          <a:bodyPr/>
          <a:lstStyle/>
          <a:p>
            <a:pPr>
              <a:defRPr sz="1600" b="1">
                <a:latin typeface="Times New Roman" pitchFamily="18" charset="0"/>
                <a:cs typeface="Times New Roman" pitchFamily="18" charset="0"/>
              </a:defRPr>
            </a:pPr>
            <a:endParaRPr lang="en-US"/>
          </a:p>
        </c:txPr>
        <c:crossAx val="92285568"/>
        <c:crosses val="autoZero"/>
        <c:auto val="1"/>
        <c:lblAlgn val="ctr"/>
        <c:lblOffset val="100"/>
        <c:noMultiLvlLbl val="0"/>
      </c:catAx>
      <c:valAx>
        <c:axId val="92285568"/>
        <c:scaling>
          <c:orientation val="minMax"/>
          <c:max val="0.85000000000000064"/>
        </c:scaling>
        <c:delete val="1"/>
        <c:axPos val="l"/>
        <c:majorGridlines/>
        <c:numFmt formatCode="0%" sourceLinked="1"/>
        <c:majorTickMark val="cross"/>
        <c:minorTickMark val="none"/>
        <c:tickLblPos val="none"/>
        <c:crossAx val="92284032"/>
        <c:crosses val="autoZero"/>
        <c:crossBetween val="between"/>
        <c:majorUnit val="0.05"/>
      </c:valAx>
    </c:plotArea>
    <c:legend>
      <c:legendPos val="r"/>
      <c:layout>
        <c:manualLayout>
          <c:xMode val="edge"/>
          <c:yMode val="edge"/>
          <c:x val="0.84698005698005763"/>
          <c:y val="5.7001222449933546E-2"/>
          <c:w val="8.3219373219373227E-2"/>
          <c:h val="0.12115737245173122"/>
        </c:manualLayout>
      </c:layout>
      <c:overlay val="0"/>
      <c:txPr>
        <a:bodyPr/>
        <a:lstStyle/>
        <a:p>
          <a:pPr>
            <a:defRPr sz="1400" b="1">
              <a:latin typeface="Arial" pitchFamily="34" charset="0"/>
              <a:cs typeface="Arial" pitchFamily="34" charset="0"/>
            </a:defRPr>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2B17A3-F9EC-468B-9A9B-C1F358B096EA}" type="datetimeFigureOut">
              <a:rPr lang="en-US" smtClean="0"/>
              <a:pPr/>
              <a:t>07-Jan-15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5D7C5A-AB1F-4D95-849D-0629CCD1642F}" type="slidenum">
              <a:rPr lang="en-US" smtClean="0"/>
              <a:pPr/>
              <a:t>‹#›</a:t>
            </a:fld>
            <a:endParaRPr lang="en-US"/>
          </a:p>
        </p:txBody>
      </p:sp>
    </p:spTree>
    <p:extLst>
      <p:ext uri="{BB962C8B-B14F-4D97-AF65-F5344CB8AC3E}">
        <p14:creationId xmlns:p14="http://schemas.microsoft.com/office/powerpoint/2010/main" val="39379050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6A375000-77F8-457C-9D5A-0D2B4B05217A}"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375000-77F8-457C-9D5A-0D2B4B0521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375000-77F8-457C-9D5A-0D2B4B0521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375000-77F8-457C-9D5A-0D2B4B0521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A375000-77F8-457C-9D5A-0D2B4B05217A}"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375000-77F8-457C-9D5A-0D2B4B0521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A375000-77F8-457C-9D5A-0D2B4B05217A}"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A375000-77F8-457C-9D5A-0D2B4B0521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A375000-77F8-457C-9D5A-0D2B4B0521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37E7EFB-BA77-4E30-B362-B309D5461D87}" type="datetimeFigureOut">
              <a:rPr lang="en-US" smtClean="0"/>
              <a:pPr/>
              <a:t>07-Jan-15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A375000-77F8-457C-9D5A-0D2B4B0521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837E7EFB-BA77-4E30-B362-B309D5461D87}" type="datetimeFigureOut">
              <a:rPr lang="en-US" smtClean="0"/>
              <a:pPr/>
              <a:t>07-Jan-15</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6A375000-77F8-457C-9D5A-0D2B4B0521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37E7EFB-BA77-4E30-B362-B309D5461D87}" type="datetimeFigureOut">
              <a:rPr lang="en-US" smtClean="0"/>
              <a:pPr/>
              <a:t>07-Jan-15</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A375000-77F8-457C-9D5A-0D2B4B05217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0"/>
            <a:ext cx="8382000" cy="2514600"/>
          </a:xfrm>
        </p:spPr>
        <p:txBody>
          <a:bodyPr>
            <a:normAutofit/>
          </a:bodyPr>
          <a:lstStyle/>
          <a:p>
            <a:pPr algn="ctr"/>
            <a:r>
              <a:rPr lang="en-US" sz="4000" b="1" dirty="0" smtClean="0">
                <a:solidFill>
                  <a:schemeClr val="bg1"/>
                </a:solidFill>
                <a:latin typeface="Times New Roman" pitchFamily="18" charset="0"/>
                <a:cs typeface="Times New Roman" pitchFamily="18" charset="0"/>
              </a:rPr>
              <a:t/>
            </a:r>
            <a:br>
              <a:rPr lang="en-US" sz="4000" b="1" dirty="0" smtClean="0">
                <a:solidFill>
                  <a:schemeClr val="bg1"/>
                </a:solidFill>
                <a:latin typeface="Times New Roman" pitchFamily="18" charset="0"/>
                <a:cs typeface="Times New Roman" pitchFamily="18" charset="0"/>
              </a:rPr>
            </a:br>
            <a:r>
              <a:rPr lang="en-US" sz="3100" dirty="0" smtClean="0">
                <a:solidFill>
                  <a:schemeClr val="bg1"/>
                </a:solidFill>
                <a:latin typeface="Times New Roman" pitchFamily="18" charset="0"/>
                <a:cs typeface="Times New Roman" pitchFamily="18" charset="0"/>
              </a:rPr>
              <a:t> </a:t>
            </a:r>
            <a:r>
              <a:rPr lang="en-US" sz="2700" dirty="0" smtClean="0">
                <a:solidFill>
                  <a:schemeClr val="bg1"/>
                </a:solidFill>
                <a:latin typeface="Times New Roman" pitchFamily="18" charset="0"/>
                <a:cs typeface="Times New Roman" pitchFamily="18" charset="0"/>
              </a:rPr>
              <a:t>7</a:t>
            </a:r>
            <a:r>
              <a:rPr lang="en-US" sz="2700" baseline="30000" dirty="0" smtClean="0">
                <a:solidFill>
                  <a:schemeClr val="bg1"/>
                </a:solidFill>
                <a:latin typeface="Times New Roman" pitchFamily="18" charset="0"/>
                <a:cs typeface="Times New Roman" pitchFamily="18" charset="0"/>
              </a:rPr>
              <a:t>TH</a:t>
            </a:r>
            <a:r>
              <a:rPr lang="en-US" sz="2700" dirty="0" smtClean="0">
                <a:solidFill>
                  <a:schemeClr val="bg1"/>
                </a:solidFill>
                <a:latin typeface="Times New Roman" pitchFamily="18" charset="0"/>
                <a:cs typeface="Times New Roman" pitchFamily="18" charset="0"/>
              </a:rPr>
              <a:t> Quarterly </a:t>
            </a:r>
            <a:r>
              <a:rPr lang="en-US" sz="2700" b="1" dirty="0" smtClean="0">
                <a:solidFill>
                  <a:schemeClr val="bg1"/>
                </a:solidFill>
                <a:latin typeface="Times New Roman" pitchFamily="18" charset="0"/>
                <a:cs typeface="Times New Roman" pitchFamily="18" charset="0"/>
              </a:rPr>
              <a:t>Meeting of </a:t>
            </a:r>
            <a:br>
              <a:rPr lang="en-US" sz="2700" b="1" dirty="0" smtClean="0">
                <a:solidFill>
                  <a:schemeClr val="bg1"/>
                </a:solidFill>
                <a:latin typeface="Times New Roman" pitchFamily="18" charset="0"/>
                <a:cs typeface="Times New Roman" pitchFamily="18" charset="0"/>
              </a:rPr>
            </a:br>
            <a:r>
              <a:rPr lang="en-US" sz="2700" b="1" dirty="0" smtClean="0">
                <a:solidFill>
                  <a:schemeClr val="bg1"/>
                </a:solidFill>
                <a:latin typeface="Times New Roman" pitchFamily="18" charset="0"/>
                <a:cs typeface="Times New Roman" pitchFamily="18" charset="0"/>
              </a:rPr>
              <a:t>Quality Enhancement Cells (Phase-III)</a:t>
            </a:r>
            <a:r>
              <a:rPr lang="en-US" sz="3100" b="1" dirty="0" smtClean="0">
                <a:solidFill>
                  <a:schemeClr val="bg1"/>
                </a:solidFill>
                <a:latin typeface="Times New Roman" pitchFamily="18" charset="0"/>
                <a:cs typeface="Times New Roman" pitchFamily="18" charset="0"/>
              </a:rPr>
              <a:t/>
            </a:r>
            <a:br>
              <a:rPr lang="en-US" sz="3100" b="1" dirty="0" smtClean="0">
                <a:solidFill>
                  <a:schemeClr val="bg1"/>
                </a:solidFill>
                <a:latin typeface="Times New Roman" pitchFamily="18" charset="0"/>
                <a:cs typeface="Times New Roman" pitchFamily="18" charset="0"/>
              </a:rPr>
            </a:br>
            <a:r>
              <a:rPr lang="en-US" sz="3100" b="1" dirty="0" smtClean="0">
                <a:solidFill>
                  <a:schemeClr val="bg1"/>
                </a:solidFill>
                <a:latin typeface="Times New Roman" pitchFamily="18" charset="0"/>
                <a:cs typeface="Times New Roman" pitchFamily="18" charset="0"/>
              </a:rPr>
              <a:t/>
            </a:r>
            <a:br>
              <a:rPr lang="en-US" sz="3100" b="1" dirty="0" smtClean="0">
                <a:solidFill>
                  <a:schemeClr val="bg1"/>
                </a:solidFill>
                <a:latin typeface="Times New Roman" pitchFamily="18" charset="0"/>
                <a:cs typeface="Times New Roman" pitchFamily="18" charset="0"/>
              </a:rPr>
            </a:br>
            <a:r>
              <a:rPr lang="en-US" sz="2700" dirty="0" smtClean="0">
                <a:solidFill>
                  <a:schemeClr val="bg1"/>
                </a:solidFill>
                <a:latin typeface="Times New Roman" pitchFamily="18" charset="0"/>
                <a:cs typeface="Times New Roman" pitchFamily="18" charset="0"/>
              </a:rPr>
              <a:t>UNIVERSITY OF HEALTH SCIENCES, LAHORE</a:t>
            </a:r>
            <a:endParaRPr lang="en-US" sz="4000" b="1" dirty="0">
              <a:latin typeface="Times New Roman" pitchFamily="18" charset="0"/>
              <a:cs typeface="Times New Roman" pitchFamily="18" charset="0"/>
            </a:endParaRPr>
          </a:p>
        </p:txBody>
      </p:sp>
      <p:pic>
        <p:nvPicPr>
          <p:cNvPr id="5" name="Picture 4"/>
          <p:cNvPicPr>
            <a:picLocks noChangeAspect="1" noChangeArrowheads="1"/>
          </p:cNvPicPr>
          <p:nvPr/>
        </p:nvPicPr>
        <p:blipFill>
          <a:blip r:embed="rId2" cstate="print"/>
          <a:srcRect/>
          <a:stretch>
            <a:fillRect/>
          </a:stretch>
        </p:blipFill>
        <p:spPr bwMode="auto">
          <a:xfrm>
            <a:off x="7589520" y="0"/>
            <a:ext cx="1554480" cy="155448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2" descr="D:\QEC\QEC logo.jpg"/>
          <p:cNvPicPr>
            <a:picLocks noChangeAspect="1" noChangeArrowheads="1"/>
          </p:cNvPicPr>
          <p:nvPr/>
        </p:nvPicPr>
        <p:blipFill>
          <a:blip r:embed="rId3" cstate="print"/>
          <a:srcRect/>
          <a:stretch>
            <a:fillRect/>
          </a:stretch>
        </p:blipFill>
        <p:spPr bwMode="auto">
          <a:xfrm>
            <a:off x="0" y="0"/>
            <a:ext cx="1524000" cy="1524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8" name="Rectangle 7"/>
          <p:cNvSpPr txBox="1">
            <a:spLocks noChangeArrowheads="1"/>
          </p:cNvSpPr>
          <p:nvPr/>
        </p:nvSpPr>
        <p:spPr>
          <a:xfrm>
            <a:off x="1295400" y="4876800"/>
            <a:ext cx="6400800" cy="1371600"/>
          </a:xfrm>
          <a:prstGeom prst="rect">
            <a:avLst/>
          </a:prstGeom>
        </p:spPr>
        <p:txBody>
          <a:bodyPr vert="horz" anchor="b">
            <a:noAutofit/>
          </a:bodyPr>
          <a:lstStyle/>
          <a:p>
            <a:pPr marL="0" marR="0" lvl="0" indent="0" algn="ctr" defTabSz="914400" rtl="0" eaLnBrk="1" fontAlgn="auto" latinLnBrk="0" hangingPunct="1">
              <a:lnSpc>
                <a:spcPct val="90000"/>
              </a:lnSpc>
              <a:spcBef>
                <a:spcPct val="20000"/>
              </a:spcBef>
              <a:spcAft>
                <a:spcPts val="0"/>
              </a:spcAft>
              <a:buClr>
                <a:schemeClr val="accent1"/>
              </a:buClr>
              <a:buSzPct val="70000"/>
              <a:buFont typeface="Wingdings 2"/>
              <a:buNone/>
              <a:tabLst/>
              <a:defRPr/>
            </a:pPr>
            <a:r>
              <a:rPr kumimoji="0" lang="en-US" b="1" i="0" u="none" strike="noStrike" kern="1200" cap="none" spc="0" normalizeH="0" baseline="0" noProof="0" dirty="0" smtClean="0">
                <a:ln>
                  <a:noFill/>
                </a:ln>
                <a:solidFill>
                  <a:schemeClr val="bg1"/>
                </a:solidFill>
                <a:effectLst/>
                <a:uLnTx/>
                <a:uFillTx/>
                <a:latin typeface="+mn-lt"/>
                <a:ea typeface="+mn-ea"/>
                <a:cs typeface="+mn-cs"/>
              </a:rPr>
              <a:t>Presented By: Prof. Dr. </a:t>
            </a:r>
            <a:r>
              <a:rPr kumimoji="0" lang="en-US" b="1" i="0" u="none" strike="noStrike" kern="1200" cap="none" spc="0" normalizeH="0" baseline="0" noProof="0" dirty="0" err="1" smtClean="0">
                <a:ln>
                  <a:noFill/>
                </a:ln>
                <a:solidFill>
                  <a:schemeClr val="bg1"/>
                </a:solidFill>
                <a:effectLst/>
                <a:uLnTx/>
                <a:uFillTx/>
                <a:latin typeface="+mn-lt"/>
                <a:ea typeface="+mn-ea"/>
                <a:cs typeface="+mn-cs"/>
              </a:rPr>
              <a:t>Arif</a:t>
            </a:r>
            <a:r>
              <a:rPr kumimoji="0" lang="en-US" b="1" i="0" u="none" strike="noStrike" kern="1200" cap="none" spc="0" normalizeH="0" baseline="0" noProof="0" dirty="0" smtClean="0">
                <a:ln>
                  <a:noFill/>
                </a:ln>
                <a:solidFill>
                  <a:schemeClr val="bg1"/>
                </a:solidFill>
                <a:effectLst/>
                <a:uLnTx/>
                <a:uFillTx/>
                <a:latin typeface="+mn-lt"/>
                <a:ea typeface="+mn-ea"/>
                <a:cs typeface="+mn-cs"/>
              </a:rPr>
              <a:t> Rashid </a:t>
            </a:r>
            <a:r>
              <a:rPr kumimoji="0" lang="en-US" b="1" i="0" u="none" strike="noStrike" kern="1200" cap="none" spc="0" normalizeH="0" baseline="0" noProof="0" dirty="0" err="1" smtClean="0">
                <a:ln>
                  <a:noFill/>
                </a:ln>
                <a:solidFill>
                  <a:schemeClr val="bg1"/>
                </a:solidFill>
                <a:effectLst/>
                <a:uLnTx/>
                <a:uFillTx/>
                <a:latin typeface="+mn-lt"/>
                <a:ea typeface="+mn-ea"/>
                <a:cs typeface="+mn-cs"/>
              </a:rPr>
              <a:t>Khawaja</a:t>
            </a:r>
            <a:endParaRPr kumimoji="0" lang="en-US" b="1" i="0" u="none" strike="noStrike" kern="1200" cap="none" spc="0" normalizeH="0" baseline="0" noProof="0" dirty="0" smtClean="0">
              <a:ln>
                <a:noFill/>
              </a:ln>
              <a:solidFill>
                <a:schemeClr val="bg1"/>
              </a:solidFill>
              <a:effectLst/>
              <a:uLnTx/>
              <a:uFillTx/>
              <a:latin typeface="+mn-lt"/>
              <a:ea typeface="+mn-ea"/>
              <a:cs typeface="+mn-cs"/>
            </a:endParaRPr>
          </a:p>
          <a:p>
            <a:pPr algn="ctr"/>
            <a:r>
              <a:rPr lang="en-US" dirty="0" smtClean="0">
                <a:solidFill>
                  <a:schemeClr val="bg1"/>
                </a:solidFill>
              </a:rPr>
              <a:t>FRCS (Ed), FRCS (Gen </a:t>
            </a:r>
            <a:r>
              <a:rPr lang="en-US" dirty="0" err="1" smtClean="0">
                <a:solidFill>
                  <a:schemeClr val="bg1"/>
                </a:solidFill>
              </a:rPr>
              <a:t>Surg</a:t>
            </a:r>
            <a:r>
              <a:rPr lang="en-US" dirty="0" smtClean="0">
                <a:solidFill>
                  <a:schemeClr val="bg1"/>
                </a:solidFill>
              </a:rPr>
              <a:t>)</a:t>
            </a:r>
          </a:p>
          <a:p>
            <a:pPr marL="0" marR="0" lvl="0" indent="0" algn="ctr" defTabSz="914400" rtl="0" eaLnBrk="1" fontAlgn="auto" latinLnBrk="0" hangingPunct="1">
              <a:lnSpc>
                <a:spcPct val="90000"/>
              </a:lnSpc>
              <a:spcBef>
                <a:spcPct val="20000"/>
              </a:spcBef>
              <a:spcAft>
                <a:spcPts val="0"/>
              </a:spcAft>
              <a:buClr>
                <a:schemeClr val="accent1"/>
              </a:buClr>
              <a:buSzPct val="70000"/>
              <a:buFont typeface="Wingdings 2"/>
              <a:buNone/>
              <a:tabLst/>
              <a:defRPr/>
            </a:pPr>
            <a:r>
              <a:rPr kumimoji="0" lang="en-US" b="1" i="0" u="none" strike="noStrike" kern="1200" cap="none" spc="0" normalizeH="0" baseline="0" noProof="0" dirty="0" smtClean="0">
                <a:ln>
                  <a:noFill/>
                </a:ln>
                <a:solidFill>
                  <a:schemeClr val="bg1"/>
                </a:solidFill>
                <a:effectLst/>
                <a:uLnTx/>
                <a:uFillTx/>
                <a:latin typeface="+mn-lt"/>
                <a:ea typeface="+mn-ea"/>
                <a:cs typeface="+mn-cs"/>
              </a:rPr>
              <a:t>Director, Quality Enhancement Cell</a:t>
            </a:r>
          </a:p>
          <a:p>
            <a:pPr marL="0" marR="0" lvl="0" indent="0" algn="ctr" defTabSz="914400" rtl="0" eaLnBrk="1" fontAlgn="auto" latinLnBrk="0" hangingPunct="1">
              <a:lnSpc>
                <a:spcPct val="90000"/>
              </a:lnSpc>
              <a:spcBef>
                <a:spcPct val="20000"/>
              </a:spcBef>
              <a:spcAft>
                <a:spcPts val="0"/>
              </a:spcAft>
              <a:buClr>
                <a:schemeClr val="accent1"/>
              </a:buClr>
              <a:buSzPct val="70000"/>
              <a:buFont typeface="Wingdings 2"/>
              <a:buNone/>
              <a:tabLst/>
              <a:defRPr/>
            </a:pPr>
            <a:r>
              <a:rPr kumimoji="0" lang="en-US" b="1" i="0" u="none" strike="noStrike" kern="1200" cap="none" spc="0" normalizeH="0" baseline="0" noProof="0" dirty="0" smtClean="0">
                <a:ln>
                  <a:noFill/>
                </a:ln>
                <a:solidFill>
                  <a:schemeClr val="bg1"/>
                </a:solidFill>
                <a:effectLst/>
                <a:uLnTx/>
                <a:uFillTx/>
                <a:latin typeface="+mn-lt"/>
                <a:ea typeface="+mn-ea"/>
                <a:cs typeface="+mn-cs"/>
              </a:rPr>
              <a:t>University of Health Sciences, Lahore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2590800"/>
            <a:ext cx="8763000" cy="1470025"/>
          </a:xfrm>
        </p:spPr>
        <p:txBody>
          <a:bodyPr>
            <a:noAutofit/>
          </a:bodyPr>
          <a:lstStyle/>
          <a:p>
            <a:pPr algn="ctr"/>
            <a:r>
              <a:rPr lang="en-US" sz="3200" dirty="0" smtClean="0">
                <a:latin typeface="Times New Roman" pitchFamily="18" charset="0"/>
                <a:cs typeface="Times New Roman" pitchFamily="18" charset="0"/>
              </a:rPr>
              <a:t>BEST PRACTICES IN ASSESSMENT PROCESS</a:t>
            </a:r>
            <a:endParaRPr lang="en-US" sz="3200" dirty="0"/>
          </a:p>
        </p:txBody>
      </p:sp>
      <p:pic>
        <p:nvPicPr>
          <p:cNvPr id="3" name="Picture 2"/>
          <p:cNvPicPr>
            <a:picLocks noChangeAspect="1" noChangeArrowheads="1"/>
          </p:cNvPicPr>
          <p:nvPr/>
        </p:nvPicPr>
        <p:blipFill>
          <a:blip r:embed="rId2"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2" descr="D:\QEC\QEC logo.jpg"/>
          <p:cNvPicPr>
            <a:picLocks noChangeAspect="1" noChangeArrowheads="1"/>
          </p:cNvPicPr>
          <p:nvPr/>
        </p:nvPicPr>
        <p:blipFill>
          <a:blip r:embed="rId3"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533400"/>
            <a:ext cx="6858000" cy="1143000"/>
          </a:xfrm>
        </p:spPr>
        <p:txBody>
          <a:bodyPr>
            <a:noAutofit/>
          </a:bodyPr>
          <a:lstStyle/>
          <a:p>
            <a:r>
              <a:rPr lang="en-US" sz="2800" b="1" dirty="0" smtClean="0">
                <a:latin typeface="Times New Roman" pitchFamily="18" charset="0"/>
                <a:cs typeface="Times New Roman" pitchFamily="18" charset="0"/>
              </a:rPr>
              <a:t>BEST PRACTICES IN ASSESSMENT PROCESS:</a:t>
            </a:r>
            <a:endParaRPr lang="en-US" sz="2800" b="1" dirty="0"/>
          </a:p>
        </p:txBody>
      </p:sp>
      <p:sp>
        <p:nvSpPr>
          <p:cNvPr id="2" name="Content Placeholder 1"/>
          <p:cNvSpPr>
            <a:spLocks noGrp="1"/>
          </p:cNvSpPr>
          <p:nvPr>
            <p:ph idx="1"/>
          </p:nvPr>
        </p:nvSpPr>
        <p:spPr>
          <a:xfrm>
            <a:off x="533400" y="1905000"/>
            <a:ext cx="8183880" cy="4187952"/>
          </a:xfrm>
        </p:spPr>
        <p:txBody>
          <a:bodyPr>
            <a:normAutofit/>
          </a:bodyPr>
          <a:lstStyle/>
          <a:p>
            <a:pPr algn="just">
              <a:lnSpc>
                <a:spcPct val="200000"/>
              </a:lnSpc>
              <a:buNone/>
            </a:pPr>
            <a:r>
              <a:rPr lang="en-US" sz="28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best practices in assessment process was  a research study which was conducted by QEC department to determine the impact of evaluation of faculty by students and its impact on their performance.</a:t>
            </a:r>
            <a:endParaRPr lang="en-US" sz="2600" dirty="0" smtClean="0">
              <a:latin typeface="Times New Roman" pitchFamily="18" charset="0"/>
              <a:cs typeface="Times New Roman" pitchFamily="18" charset="0"/>
            </a:endParaRP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457200"/>
            <a:ext cx="6858000" cy="1143000"/>
          </a:xfrm>
        </p:spPr>
        <p:txBody>
          <a:bodyPr>
            <a:noAutofit/>
          </a:bodyPr>
          <a:lstStyle/>
          <a:p>
            <a:r>
              <a:rPr lang="en-US" sz="2800" b="1" dirty="0" smtClean="0">
                <a:latin typeface="Times New Roman" pitchFamily="18" charset="0"/>
                <a:cs typeface="Times New Roman" pitchFamily="18" charset="0"/>
              </a:rPr>
              <a:t>BEST PRACTICES IN ASSESSMENT PROCESS:</a:t>
            </a:r>
            <a:endParaRPr lang="en-US" sz="2800" b="1" dirty="0"/>
          </a:p>
        </p:txBody>
      </p:sp>
      <p:sp>
        <p:nvSpPr>
          <p:cNvPr id="2" name="Content Placeholder 1"/>
          <p:cNvSpPr>
            <a:spLocks noGrp="1"/>
          </p:cNvSpPr>
          <p:nvPr>
            <p:ph idx="1"/>
          </p:nvPr>
        </p:nvSpPr>
        <p:spPr>
          <a:xfrm>
            <a:off x="457200" y="1981200"/>
            <a:ext cx="8229600" cy="4026091"/>
          </a:xfrm>
        </p:spPr>
        <p:txBody>
          <a:bodyPr>
            <a:normAutofit/>
          </a:bodyPr>
          <a:lstStyle/>
          <a:p>
            <a:pPr>
              <a:buNone/>
            </a:pPr>
            <a:r>
              <a:rPr lang="en-US" sz="2400" b="1" dirty="0" smtClean="0">
                <a:latin typeface="Times New Roman" pitchFamily="18" charset="0"/>
                <a:cs typeface="Times New Roman" pitchFamily="18" charset="0"/>
              </a:rPr>
              <a:t>	Objectives: </a:t>
            </a:r>
          </a:p>
          <a:p>
            <a:pPr algn="just">
              <a:lnSpc>
                <a:spcPct val="200000"/>
              </a:lnSpc>
              <a:buNone/>
            </a:pPr>
            <a:r>
              <a:rPr lang="en-US" sz="2400" b="1" dirty="0" smtClean="0"/>
              <a:t>	</a:t>
            </a:r>
            <a:r>
              <a:rPr lang="en-US" sz="2400" dirty="0" smtClean="0">
                <a:latin typeface="Times New Roman" pitchFamily="18" charset="0"/>
                <a:cs typeface="Times New Roman" pitchFamily="18" charset="0"/>
              </a:rPr>
              <a:t>The primary objective is to determine the impact of evaluation of faculty by students on their performance and to increase the quality of course delivery. </a:t>
            </a:r>
            <a:endParaRPr lang="en-US" sz="2400" dirty="0">
              <a:latin typeface="Times New Roman" pitchFamily="18" charset="0"/>
              <a:cs typeface="Times New Roman" pitchFamily="18" charset="0"/>
            </a:endParaRP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150" name="Picture 6" descr="http://educatingourselves.blogs.deseretnews.com/files/2012/08/shutterstock_44222080-300x234.jpg"/>
          <p:cNvPicPr>
            <a:picLocks noChangeAspect="1" noChangeArrowheads="1"/>
          </p:cNvPicPr>
          <p:nvPr/>
        </p:nvPicPr>
        <p:blipFill>
          <a:blip r:embed="rId4" cstate="print"/>
          <a:srcRect/>
          <a:stretch>
            <a:fillRect/>
          </a:stretch>
        </p:blipFill>
        <p:spPr bwMode="auto">
          <a:xfrm>
            <a:off x="5029200" y="3971544"/>
            <a:ext cx="3505200" cy="273405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457200"/>
            <a:ext cx="6858000" cy="1143000"/>
          </a:xfrm>
        </p:spPr>
        <p:txBody>
          <a:bodyPr>
            <a:noAutofit/>
          </a:bodyPr>
          <a:lstStyle/>
          <a:p>
            <a:r>
              <a:rPr lang="en-US" sz="2800" b="1" dirty="0" smtClean="0">
                <a:latin typeface="Times New Roman" pitchFamily="18" charset="0"/>
                <a:cs typeface="Times New Roman" pitchFamily="18" charset="0"/>
              </a:rPr>
              <a:t>BEST PRACTICES IN ASSESSMENT PROCESS:</a:t>
            </a:r>
            <a:endParaRPr lang="en-US" sz="2800" b="1" dirty="0"/>
          </a:p>
        </p:txBody>
      </p:sp>
      <p:sp>
        <p:nvSpPr>
          <p:cNvPr id="2" name="Content Placeholder 1"/>
          <p:cNvSpPr>
            <a:spLocks noGrp="1"/>
          </p:cNvSpPr>
          <p:nvPr>
            <p:ph idx="1"/>
          </p:nvPr>
        </p:nvSpPr>
        <p:spPr>
          <a:xfrm>
            <a:off x="533400" y="1752600"/>
            <a:ext cx="8183880" cy="4648200"/>
          </a:xfrm>
        </p:spPr>
        <p:txBody>
          <a:bodyPr>
            <a:normAutofit fontScale="62500" lnSpcReduction="20000"/>
          </a:bodyPr>
          <a:lstStyle/>
          <a:p>
            <a:pPr>
              <a:buNone/>
            </a:pPr>
            <a:r>
              <a:rPr lang="en-US" sz="2400" b="1" i="1" dirty="0" smtClean="0"/>
              <a:t>	</a:t>
            </a:r>
            <a:r>
              <a:rPr lang="en-US" sz="3800" b="1" dirty="0" smtClean="0">
                <a:latin typeface="Times New Roman" pitchFamily="18" charset="0"/>
                <a:cs typeface="Times New Roman" pitchFamily="18" charset="0"/>
              </a:rPr>
              <a:t>Methods: </a:t>
            </a:r>
          </a:p>
          <a:p>
            <a:pPr>
              <a:buNone/>
            </a:pPr>
            <a:endParaRPr lang="en-US" sz="3800" dirty="0" smtClean="0"/>
          </a:p>
          <a:p>
            <a:pPr algn="just">
              <a:lnSpc>
                <a:spcPct val="150000"/>
              </a:lnSpc>
              <a:buNone/>
            </a:pPr>
            <a:r>
              <a:rPr lang="en-US" sz="3800" dirty="0" smtClean="0"/>
              <a:t>	</a:t>
            </a:r>
            <a:r>
              <a:rPr lang="en-US" sz="3800" dirty="0" smtClean="0">
                <a:latin typeface="Times New Roman" pitchFamily="18" charset="0"/>
                <a:cs typeface="Times New Roman" pitchFamily="18" charset="0"/>
              </a:rPr>
              <a:t>The study period was from January 2012 to January 2013. </a:t>
            </a:r>
          </a:p>
          <a:p>
            <a:pPr algn="just">
              <a:lnSpc>
                <a:spcPct val="150000"/>
              </a:lnSpc>
              <a:buNone/>
            </a:pPr>
            <a:endParaRPr lang="en-US" sz="3200" dirty="0" smtClean="0">
              <a:latin typeface="Times New Roman" pitchFamily="18" charset="0"/>
              <a:cs typeface="Times New Roman" pitchFamily="18" charset="0"/>
            </a:endParaRPr>
          </a:p>
          <a:p>
            <a:pPr algn="just">
              <a:lnSpc>
                <a:spcPct val="150000"/>
              </a:lnSpc>
              <a:buNone/>
            </a:pPr>
            <a:r>
              <a:rPr lang="en-US" sz="3800" dirty="0" smtClean="0">
                <a:latin typeface="Times New Roman" pitchFamily="18" charset="0"/>
                <a:cs typeface="Times New Roman" pitchFamily="18" charset="0"/>
              </a:rPr>
              <a:t>	All faculty members of UHS were evaluated by students on structured questionnaire by Higher Education Commission that have seven main components i.e., teaching techniques, effective planning, students/teacher relationship, lecture room environment, professionalism, course and research.</a:t>
            </a:r>
            <a:endParaRPr lang="en-US" sz="3800" dirty="0">
              <a:latin typeface="Times New Roman" pitchFamily="18" charset="0"/>
              <a:cs typeface="Times New Roman" pitchFamily="18" charset="0"/>
            </a:endParaRP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274638"/>
            <a:ext cx="6858000" cy="1143000"/>
          </a:xfrm>
        </p:spPr>
        <p:txBody>
          <a:bodyPr>
            <a:noAutofit/>
          </a:bodyPr>
          <a:lstStyle/>
          <a:p>
            <a:r>
              <a:rPr lang="en-US" sz="2800" b="1" dirty="0" smtClean="0">
                <a:latin typeface="Times New Roman" pitchFamily="18" charset="0"/>
                <a:cs typeface="Times New Roman" pitchFamily="18" charset="0"/>
              </a:rPr>
              <a:t>BEST PRACTICES IN ASSESSMENT PROCESS:</a:t>
            </a:r>
            <a:endParaRPr lang="en-US" sz="2800" b="1" dirty="0"/>
          </a:p>
        </p:txBody>
      </p:sp>
      <p:sp>
        <p:nvSpPr>
          <p:cNvPr id="2" name="Content Placeholder 1"/>
          <p:cNvSpPr>
            <a:spLocks noGrp="1"/>
          </p:cNvSpPr>
          <p:nvPr>
            <p:ph idx="1"/>
          </p:nvPr>
        </p:nvSpPr>
        <p:spPr>
          <a:xfrm>
            <a:off x="457200" y="1600200"/>
            <a:ext cx="8183880" cy="4187952"/>
          </a:xfrm>
        </p:spPr>
        <p:txBody>
          <a:bodyPr>
            <a:normAutofit/>
          </a:bodyPr>
          <a:lstStyle/>
          <a:p>
            <a:pPr>
              <a:buNone/>
            </a:pPr>
            <a:r>
              <a:rPr lang="en-US" sz="2400" b="1" dirty="0" smtClean="0">
                <a:latin typeface="Times New Roman" pitchFamily="18" charset="0"/>
                <a:cs typeface="Times New Roman" pitchFamily="18" charset="0"/>
              </a:rPr>
              <a:t>	Results: </a:t>
            </a:r>
          </a:p>
          <a:p>
            <a:pPr algn="just">
              <a:lnSpc>
                <a:spcPct val="170000"/>
              </a:lnSpc>
              <a:buNone/>
            </a:pPr>
            <a:r>
              <a:rPr lang="en-US" sz="2000" b="1" dirty="0" smtClean="0"/>
              <a:t>	</a:t>
            </a:r>
            <a:r>
              <a:rPr lang="en-US" sz="2400" dirty="0" smtClean="0">
                <a:latin typeface="Times New Roman" pitchFamily="18" charset="0"/>
                <a:cs typeface="Times New Roman" pitchFamily="18" charset="0"/>
              </a:rPr>
              <a:t>The mean scores of teaching techniques, effective planning, students/teacher relationship, lecture room environment, professionalism and research were significantly improve after the one year of evaluation whereas there was not significantly change in course mean score. </a:t>
            </a:r>
            <a:endParaRPr lang="en-US" sz="2400" dirty="0">
              <a:latin typeface="Times New Roman" pitchFamily="18" charset="0"/>
              <a:cs typeface="Times New Roman" pitchFamily="18" charset="0"/>
            </a:endParaRP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274638"/>
            <a:ext cx="6858000" cy="1143000"/>
          </a:xfrm>
        </p:spPr>
        <p:txBody>
          <a:bodyPr>
            <a:noAutofit/>
          </a:bodyPr>
          <a:lstStyle/>
          <a:p>
            <a:r>
              <a:rPr lang="en-US" sz="2800" dirty="0" smtClean="0">
                <a:latin typeface="Times New Roman" pitchFamily="18" charset="0"/>
                <a:cs typeface="Times New Roman" pitchFamily="18" charset="0"/>
              </a:rPr>
              <a:t>BEST PRACTICES IN ASSESSMENT PROCESS:</a:t>
            </a:r>
            <a:endParaRPr lang="en-US" sz="2800" dirty="0"/>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aphicFrame>
        <p:nvGraphicFramePr>
          <p:cNvPr id="8" name="Chart 7"/>
          <p:cNvGraphicFramePr/>
          <p:nvPr/>
        </p:nvGraphicFramePr>
        <p:xfrm>
          <a:off x="457200" y="990600"/>
          <a:ext cx="8458200" cy="533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Table 5"/>
          <p:cNvGraphicFramePr>
            <a:graphicFrameLocks noGrp="1"/>
          </p:cNvGraphicFramePr>
          <p:nvPr/>
        </p:nvGraphicFramePr>
        <p:xfrm>
          <a:off x="457200" y="2895601"/>
          <a:ext cx="1524000" cy="1219199"/>
        </p:xfrm>
        <a:graphic>
          <a:graphicData uri="http://schemas.openxmlformats.org/drawingml/2006/table">
            <a:tbl>
              <a:tblPr/>
              <a:tblGrid>
                <a:gridCol w="610970"/>
                <a:gridCol w="913030"/>
              </a:tblGrid>
              <a:tr h="278811">
                <a:tc>
                  <a:txBody>
                    <a:bodyPr/>
                    <a:lstStyle/>
                    <a:p>
                      <a:pPr marL="0" marR="0" algn="l">
                        <a:lnSpc>
                          <a:spcPct val="115000"/>
                        </a:lnSpc>
                        <a:spcBef>
                          <a:spcPts val="0"/>
                        </a:spcBef>
                        <a:spcAft>
                          <a:spcPts val="0"/>
                        </a:spcAft>
                        <a:tabLst>
                          <a:tab pos="826770" algn="l"/>
                        </a:tabLst>
                      </a:pPr>
                      <a:r>
                        <a:rPr lang="en-US" sz="1200" b="1" dirty="0">
                          <a:solidFill>
                            <a:schemeClr val="bg1"/>
                          </a:solidFill>
                          <a:latin typeface="Times New Roman" pitchFamily="18" charset="0"/>
                          <a:ea typeface="Calibri"/>
                          <a:cs typeface="Times New Roman" pitchFamily="18" charset="0"/>
                        </a:rPr>
                        <a:t>Key</a:t>
                      </a:r>
                      <a:endParaRPr lang="en-US" sz="1200"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c>
                  <a:txBody>
                    <a:bodyPr/>
                    <a:lstStyle/>
                    <a:p>
                      <a:pPr marL="0" marR="0" algn="l">
                        <a:lnSpc>
                          <a:spcPct val="115000"/>
                        </a:lnSpc>
                        <a:spcBef>
                          <a:spcPts val="0"/>
                        </a:spcBef>
                        <a:spcAft>
                          <a:spcPts val="0"/>
                        </a:spcAft>
                        <a:tabLst>
                          <a:tab pos="826770" algn="l"/>
                        </a:tabLst>
                      </a:pPr>
                      <a:endParaRPr lang="en-US" sz="120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r>
              <a:tr h="235097">
                <a:tc>
                  <a:txBody>
                    <a:bodyPr/>
                    <a:lstStyle/>
                    <a:p>
                      <a:pPr marL="0" marR="0" algn="l">
                        <a:lnSpc>
                          <a:spcPct val="115000"/>
                        </a:lnSpc>
                        <a:spcBef>
                          <a:spcPts val="0"/>
                        </a:spcBef>
                        <a:spcAft>
                          <a:spcPts val="0"/>
                        </a:spcAft>
                        <a:tabLst>
                          <a:tab pos="826770" algn="l"/>
                        </a:tabLst>
                      </a:pPr>
                      <a:r>
                        <a:rPr lang="en-US" sz="1200" b="1" dirty="0">
                          <a:solidFill>
                            <a:schemeClr val="bg1"/>
                          </a:solidFill>
                          <a:latin typeface="Times New Roman" pitchFamily="18" charset="0"/>
                          <a:ea typeface="Calibri"/>
                          <a:cs typeface="Times New Roman" pitchFamily="18" charset="0"/>
                        </a:rPr>
                        <a:t>0</a:t>
                      </a:r>
                      <a:endParaRPr lang="en-US" sz="1200"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c>
                  <a:txBody>
                    <a:bodyPr/>
                    <a:lstStyle/>
                    <a:p>
                      <a:pPr marL="0" marR="0" algn="l">
                        <a:lnSpc>
                          <a:spcPct val="115000"/>
                        </a:lnSpc>
                        <a:spcBef>
                          <a:spcPts val="0"/>
                        </a:spcBef>
                        <a:spcAft>
                          <a:spcPts val="0"/>
                        </a:spcAft>
                        <a:tabLst>
                          <a:tab pos="826770" algn="l"/>
                        </a:tabLst>
                      </a:pPr>
                      <a:r>
                        <a:rPr lang="en-US" sz="1200" b="1">
                          <a:solidFill>
                            <a:schemeClr val="bg1"/>
                          </a:solidFill>
                          <a:latin typeface="Times New Roman" pitchFamily="18" charset="0"/>
                          <a:ea typeface="Calibri"/>
                          <a:cs typeface="Times New Roman" pitchFamily="18" charset="0"/>
                        </a:rPr>
                        <a:t>Poor</a:t>
                      </a:r>
                      <a:endParaRPr lang="en-US" sz="120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r>
              <a:tr h="235097">
                <a:tc>
                  <a:txBody>
                    <a:bodyPr/>
                    <a:lstStyle/>
                    <a:p>
                      <a:pPr marL="0" marR="0" algn="l">
                        <a:lnSpc>
                          <a:spcPct val="115000"/>
                        </a:lnSpc>
                        <a:spcBef>
                          <a:spcPts val="0"/>
                        </a:spcBef>
                        <a:spcAft>
                          <a:spcPts val="0"/>
                        </a:spcAft>
                        <a:tabLst>
                          <a:tab pos="826770" algn="l"/>
                        </a:tabLst>
                      </a:pPr>
                      <a:r>
                        <a:rPr lang="en-US" sz="1200" b="1" dirty="0">
                          <a:solidFill>
                            <a:schemeClr val="bg1"/>
                          </a:solidFill>
                          <a:latin typeface="Times New Roman" pitchFamily="18" charset="0"/>
                          <a:ea typeface="Calibri"/>
                          <a:cs typeface="Times New Roman" pitchFamily="18" charset="0"/>
                        </a:rPr>
                        <a:t>1</a:t>
                      </a:r>
                      <a:endParaRPr lang="en-US" sz="1200"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c>
                  <a:txBody>
                    <a:bodyPr/>
                    <a:lstStyle/>
                    <a:p>
                      <a:pPr marL="0" marR="0" algn="l">
                        <a:lnSpc>
                          <a:spcPct val="115000"/>
                        </a:lnSpc>
                        <a:spcBef>
                          <a:spcPts val="0"/>
                        </a:spcBef>
                        <a:spcAft>
                          <a:spcPts val="0"/>
                        </a:spcAft>
                        <a:tabLst>
                          <a:tab pos="826770" algn="l"/>
                        </a:tabLst>
                      </a:pPr>
                      <a:r>
                        <a:rPr lang="en-US" sz="1200" b="1" dirty="0">
                          <a:solidFill>
                            <a:schemeClr val="bg1"/>
                          </a:solidFill>
                          <a:latin typeface="Times New Roman" pitchFamily="18" charset="0"/>
                          <a:ea typeface="Calibri"/>
                          <a:cs typeface="Times New Roman" pitchFamily="18" charset="0"/>
                        </a:rPr>
                        <a:t>Fair</a:t>
                      </a:r>
                      <a:endParaRPr lang="en-US" sz="1200"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r>
              <a:tr h="235097">
                <a:tc>
                  <a:txBody>
                    <a:bodyPr/>
                    <a:lstStyle/>
                    <a:p>
                      <a:pPr marL="0" marR="0" algn="l">
                        <a:lnSpc>
                          <a:spcPct val="115000"/>
                        </a:lnSpc>
                        <a:spcBef>
                          <a:spcPts val="0"/>
                        </a:spcBef>
                        <a:spcAft>
                          <a:spcPts val="0"/>
                        </a:spcAft>
                        <a:tabLst>
                          <a:tab pos="826770" algn="l"/>
                        </a:tabLst>
                      </a:pPr>
                      <a:r>
                        <a:rPr lang="en-US" sz="1200" b="1">
                          <a:solidFill>
                            <a:schemeClr val="bg1"/>
                          </a:solidFill>
                          <a:latin typeface="Times New Roman" pitchFamily="18" charset="0"/>
                          <a:ea typeface="Calibri"/>
                          <a:cs typeface="Times New Roman" pitchFamily="18" charset="0"/>
                        </a:rPr>
                        <a:t>2</a:t>
                      </a:r>
                      <a:endParaRPr lang="en-US" sz="120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c>
                  <a:txBody>
                    <a:bodyPr/>
                    <a:lstStyle/>
                    <a:p>
                      <a:pPr marL="0" marR="0" algn="l">
                        <a:lnSpc>
                          <a:spcPct val="115000"/>
                        </a:lnSpc>
                        <a:spcBef>
                          <a:spcPts val="0"/>
                        </a:spcBef>
                        <a:spcAft>
                          <a:spcPts val="0"/>
                        </a:spcAft>
                        <a:tabLst>
                          <a:tab pos="826770" algn="l"/>
                        </a:tabLst>
                      </a:pPr>
                      <a:r>
                        <a:rPr lang="en-US" sz="1200" b="1" dirty="0">
                          <a:solidFill>
                            <a:schemeClr val="bg1"/>
                          </a:solidFill>
                          <a:latin typeface="Times New Roman" pitchFamily="18" charset="0"/>
                          <a:ea typeface="Calibri"/>
                          <a:cs typeface="Times New Roman" pitchFamily="18" charset="0"/>
                        </a:rPr>
                        <a:t>Good</a:t>
                      </a:r>
                      <a:endParaRPr lang="en-US" sz="1200"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r>
              <a:tr h="235097">
                <a:tc>
                  <a:txBody>
                    <a:bodyPr/>
                    <a:lstStyle/>
                    <a:p>
                      <a:pPr marL="0" marR="0" algn="l">
                        <a:lnSpc>
                          <a:spcPct val="115000"/>
                        </a:lnSpc>
                        <a:spcBef>
                          <a:spcPts val="0"/>
                        </a:spcBef>
                        <a:spcAft>
                          <a:spcPts val="0"/>
                        </a:spcAft>
                        <a:tabLst>
                          <a:tab pos="826770" algn="l"/>
                        </a:tabLst>
                      </a:pPr>
                      <a:r>
                        <a:rPr lang="en-US" sz="1200" b="1">
                          <a:solidFill>
                            <a:schemeClr val="bg1"/>
                          </a:solidFill>
                          <a:latin typeface="Times New Roman" pitchFamily="18" charset="0"/>
                          <a:ea typeface="Calibri"/>
                          <a:cs typeface="Times New Roman" pitchFamily="18" charset="0"/>
                        </a:rPr>
                        <a:t>3</a:t>
                      </a:r>
                      <a:endParaRPr lang="en-US" sz="120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c>
                  <a:txBody>
                    <a:bodyPr/>
                    <a:lstStyle/>
                    <a:p>
                      <a:pPr marL="0" marR="0" algn="l">
                        <a:lnSpc>
                          <a:spcPct val="115000"/>
                        </a:lnSpc>
                        <a:spcBef>
                          <a:spcPts val="0"/>
                        </a:spcBef>
                        <a:spcAft>
                          <a:spcPts val="0"/>
                        </a:spcAft>
                        <a:tabLst>
                          <a:tab pos="826770" algn="l"/>
                        </a:tabLst>
                      </a:pPr>
                      <a:r>
                        <a:rPr lang="en-US" sz="1200" b="1" dirty="0">
                          <a:solidFill>
                            <a:schemeClr val="bg1"/>
                          </a:solidFill>
                          <a:latin typeface="Times New Roman" pitchFamily="18" charset="0"/>
                          <a:ea typeface="Calibri"/>
                          <a:cs typeface="Times New Roman" pitchFamily="18" charset="0"/>
                        </a:rPr>
                        <a:t>Excellent</a:t>
                      </a:r>
                      <a:endParaRPr lang="en-US" sz="1200"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10000"/>
                        <a:lumOff val="90000"/>
                      </a:schemeClr>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274638"/>
            <a:ext cx="6858000" cy="1143000"/>
          </a:xfrm>
        </p:spPr>
        <p:txBody>
          <a:bodyPr>
            <a:noAutofit/>
          </a:bodyPr>
          <a:lstStyle/>
          <a:p>
            <a:r>
              <a:rPr lang="en-US" sz="2800" b="1" dirty="0" smtClean="0">
                <a:latin typeface="Times New Roman" pitchFamily="18" charset="0"/>
                <a:cs typeface="Times New Roman" pitchFamily="18" charset="0"/>
              </a:rPr>
              <a:t>BEST PRACTICES IN ASSESSMENT PROCESS:</a:t>
            </a:r>
            <a:endParaRPr lang="en-US" sz="2800" b="1" dirty="0"/>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aphicFrame>
        <p:nvGraphicFramePr>
          <p:cNvPr id="6" name="Chart 5"/>
          <p:cNvGraphicFramePr/>
          <p:nvPr/>
        </p:nvGraphicFramePr>
        <p:xfrm>
          <a:off x="0" y="1066800"/>
          <a:ext cx="8915400" cy="5562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457200"/>
            <a:ext cx="6858000" cy="1143000"/>
          </a:xfrm>
        </p:spPr>
        <p:txBody>
          <a:bodyPr>
            <a:noAutofit/>
          </a:bodyPr>
          <a:lstStyle/>
          <a:p>
            <a:r>
              <a:rPr lang="en-US" sz="2800" b="1" dirty="0" smtClean="0">
                <a:latin typeface="Times New Roman" pitchFamily="18" charset="0"/>
                <a:cs typeface="Times New Roman" pitchFamily="18" charset="0"/>
              </a:rPr>
              <a:t>BEST PRACTICES IN ASSESSMENT PROCESS:</a:t>
            </a:r>
            <a:endParaRPr lang="en-US" sz="2800" b="1" dirty="0"/>
          </a:p>
        </p:txBody>
      </p:sp>
      <p:sp>
        <p:nvSpPr>
          <p:cNvPr id="2" name="Content Placeholder 1"/>
          <p:cNvSpPr>
            <a:spLocks noGrp="1"/>
          </p:cNvSpPr>
          <p:nvPr>
            <p:ph idx="1"/>
          </p:nvPr>
        </p:nvSpPr>
        <p:spPr>
          <a:xfrm>
            <a:off x="533400" y="1600200"/>
            <a:ext cx="8183880" cy="4416552"/>
          </a:xfrm>
        </p:spPr>
        <p:txBody>
          <a:bodyPr>
            <a:normAutofit fontScale="92500" lnSpcReduction="20000"/>
          </a:bodyPr>
          <a:lstStyle/>
          <a:p>
            <a:pPr>
              <a:buNone/>
            </a:pPr>
            <a:r>
              <a:rPr lang="en-US" sz="2800" b="1" dirty="0" smtClean="0">
                <a:latin typeface="Times New Roman" pitchFamily="18" charset="0"/>
                <a:cs typeface="Times New Roman" pitchFamily="18" charset="0"/>
              </a:rPr>
              <a:t>Conclusion: </a:t>
            </a:r>
          </a:p>
          <a:p>
            <a:pPr>
              <a:buNone/>
            </a:pPr>
            <a:endParaRPr lang="en-US" sz="400" b="1" dirty="0" smtClean="0">
              <a:latin typeface="Times New Roman" pitchFamily="18" charset="0"/>
              <a:cs typeface="Times New Roman" pitchFamily="18" charset="0"/>
            </a:endParaRPr>
          </a:p>
          <a:p>
            <a:pPr algn="just">
              <a:lnSpc>
                <a:spcPct val="150000"/>
              </a:lnSpc>
              <a:buNone/>
            </a:pPr>
            <a:r>
              <a:rPr lang="en-US" sz="2000" b="1" dirty="0" smtClean="0"/>
              <a:t>	</a:t>
            </a:r>
            <a:r>
              <a:rPr lang="en-US" sz="2400" dirty="0" smtClean="0">
                <a:latin typeface="Times New Roman" pitchFamily="18" charset="0"/>
                <a:cs typeface="Times New Roman" pitchFamily="18" charset="0"/>
              </a:rPr>
              <a:t>The Teacher Evaluation exercise by the students significantly improves the quality of teaching.</a:t>
            </a:r>
          </a:p>
          <a:p>
            <a:pPr algn="just">
              <a:lnSpc>
                <a:spcPct val="150000"/>
              </a:lnSpc>
              <a:buNone/>
            </a:pPr>
            <a:r>
              <a:rPr lang="en-US" sz="2400" dirty="0" smtClean="0">
                <a:latin typeface="Times New Roman" pitchFamily="18" charset="0"/>
                <a:cs typeface="Times New Roman" pitchFamily="18" charset="0"/>
              </a:rPr>
              <a:t>The QEC therefore can play a significant role in the overall improvement of the course contents as well as the teaching skills. But it requires dedicated staff and full support of the HODs and the VC. The QEC at UHS is lucky to have a team of staff members that believe in the important role the  QEC can play in the overall quality assurance of </a:t>
            </a:r>
            <a:r>
              <a:rPr lang="en-US" sz="2400" smtClean="0">
                <a:latin typeface="Times New Roman" pitchFamily="18" charset="0"/>
                <a:cs typeface="Times New Roman" pitchFamily="18" charset="0"/>
              </a:rPr>
              <a:t>the university.</a:t>
            </a:r>
            <a:endParaRPr lang="en-US" sz="2800" dirty="0">
              <a:latin typeface="Times New Roman" pitchFamily="18" charset="0"/>
              <a:cs typeface="Times New Roman" pitchFamily="18" charset="0"/>
            </a:endParaRP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074" name="AutoShape 2" descr="data:image/jpeg;base64,/9j/4AAQSkZJRgABAQAAAQABAAD/2wCEAAkGBxQSEhUUExQWFRQVGBUUFRUUGBgYFhYcFBcWFxQYFhcYHSggGRwlHBQVITEhJSksLi8uGB8zODMsNygtLisBCgoKDg0OGxAQGywkHCQsLCwsLCwsLCwsLCwsLCwsLCwsLCwsLCwsLCwsLCwsLCwsLCwsLCwsLCwsLCwsLCwsLP/AABEIALcBEwMBEQACEQEDEQH/xAAbAAABBQEBAAAAAAAAAAAAAAAAAQIDBQYEB//EAEUQAAIBAgMEBgQLBwMEAwAAAAECAwARBBIhBQYTMSJBUWFxsVKBkdEHFDI0U3JzkqHB4RUjJDNCYpNkgvAWQ4PSRFSi/8QAGwEBAAMBAQEBAAAAAAAAAAAAAAEDBAIFBgf/xAA3EQACAQIEBQMCBAYBBQEAAAAAAQIDEQQSITEFFEFRYRMycRUiM1KBkSNCobHB0QZDcuHw8WL/2gAMAwEAAhEDEQA/APTK88sFoAtQBagC1AFqALUAWoAtQBagC1AFqALUAWoAtQBagC1AFqAKALUAWoAtQBQBQBQBagC1AFqALUAWoAtQBagC1AJQBQBQGQ+FGQrgxYkfvFF1JB5N2V1EuoL7jyd9oOBrI4/3t76tSuaJOMd7II9psDpKwPK4dvfU5X2OPVpd0SftI/St99vfTK+w9Wl3QrbSP0rffb31GR9ifVpd0NbaZv8AzW+83vqMj7D1qP5kM/aDa/vH6v6299Mr7D1qP5kL+0nFrSv45399dZH2Idaj3Qq7Sbrke31mv199HF9iPVpfmQ5doN9K/V/U3vqMr7HXrUfzIU7UawHFewPLO3vpkfYj1aP5kNG0nGolf7zVOV9h61H8yG/tFvpH+83vqMr7D1qPdDTtB7/zHt9ZvfTK+w9aj+ZHbFtVgLcVhfmMza+NQ4y7EerR/Mjpi2w2n75+z+Y3vqMkuw9Wl3RP+2yf++w/8je+usj7HHq0u6AbbP07f5G99RkfY69Wl3Qo26bfz2/yN76ZX2Hq0u6AbdNv57f5G99TlfYj1KX5kIu3D/8AYb/I3vqMj7D1aXdCnbn+ob/I3vqMj7E+rS7oUbd/1B/yN76ZJdh6lLuh/wC3v9Qf8je+pyPsc+pT7oibb3+ob/I3vqMj7HXqUu6GHbl//kN/kb30yvsPUpd0Qvtm+nHJH2h99Mkuw9Sl3QsW27DScj/e3vpkfYepT7oJNuXI/fsf/IffTJLsFOn3Q19u2ueOSb3/AJh17+dMkuxOen3RyYnbbvYCVzbX5beHbUNNblkHB7WZe7g7VkTEEZmYOFXpEm2pOgJ7qWuirEbI9iU1WZhaAKAxvwqfM1+1Xyauol1D3HkjJ019flWmjuUcV0pL5OtY+6rz59yJEhvoBc+FDm7bsjsi2b6Vh3cz7qzTxVOPk9bDcFxNbWX2rzv+x1R4FB/Tf636WrLLGTe2h7dHgGHj725f0RKIF9FfujztVTxFV/zG2PC8Iv8ApoDCvor91fdRYiqupEuFYOX/AE0RyYRD1W8PcauhjZL3K552J/49SlrSk4vzqjmlw2Xst2/85Vup1YzV4nzOLwVbCytUXw+jGZB2VYY7i5B2UFwyDsoLiZR2UF2JlHYKE3YmUdlBdiFR2UF2IVHZUE3Y0qOyguxMooLiFR2UJuNKjsoTcaUHZQ6uMKDsoTcaUFCbkbRih0pMjMfdQ6UmMMdCVIjaOpOlIjaOh0mLhk1bwHnVFfZHrcN1cjR7nL/Er4jzNUR2ZsxWyPck5CqzKLQBQGO+FMfwa/ap5NXUS6h7jyfL019flWijuZ+LfhL5LLDQFjYes9lWzmoK7PCoUJ16ipwWrLWKIKLKPX1nx91eVWryqeEfcYHhlLCrTWXV/wCh1UHohQkKEBQBQkK6jJxd0VVqMK0HCaumcUyZT3Hl7q9ejVVSNz4DiXD5YSpbeL2Y21XHmiUAlCRDQCGhJocLuXiHhWZmihR7ZeNIEuGFw3d4c6g0xws3HNovkptqYMQyFFlSUADpx3KXPMAnnbtoUzioysnc4zQ5LXauwJIcQmHFpJHWNgF7ZBcLr199C6dGUZ5N2VLrYkHmCQfEaGhWNoASMsQoBJJAAGpJOgAHbehIuJw7RsUdSrKbMrCxB7CKEtNOzISKAaVoSMK0JuMZaHVyJlodpkTLUnSYmHHSbwHnWfEbI9fhe8jQ7n/OV8R+dUx2ZuxWyPcE5CqzKLQBQGQ+FAfwi/ar5NXUS6h7jyojpp660Ud2ZuL6UV8mgw8WVQOvmfd6vfWLFVc0rLZHp8EwSo0PUl7pf26IkrKe0FAFAFAFAFAFAMmjzAj2HsPUauoVfTnfoYeI4RYmhKHXdfJxRtcd/I9xGhr2T86nFxlZjqHI00AhoSNNCTc4fHxLsmJ+As5gmZHExJVTJds1l5jUAA1BvU4rDp2vZ9Ti2Tu9LtCZXeAYWAqelDGI00BIIVj0rnmddKHFOjKtK8lZeFYk2/srBN8Wkif4vA4njaQo0mZsPIFDEDrcEm/ZQmpCl9rTsnf+jNBjMLh/2xGxmdp7xZIhH0bCPmZCbfJuaGiUYcwm3rppYzG3tz+F8UWNi0sz8GYk3CykobacgM5v9WoM9XDZcqW70fyQ4zc3gPBx51SKaWWMyFcuVYycrm5/rAuOy4vUkPDZWsz0bHbd3Y4UsTQxyHDF404pkjkDFnAuGj+QDcc+uhM6GWSyp5dOvksYtzo2xc7S5hAJ2jjRT0nt03LO3yURdSx1NrDXmLOXTqNy2vocmJ3aw37SkgeTg4fIJYekBxAwXKiu+guS2p7KHLow9Zxbst0crblSvi1hWNoIpMzRvKyyDKigt049GPYO+hHLyc7JWR2bd+D9YMNLMk/EK2ljWwGeGyZnPeC/VpYDtodzw2WLknf/AEYIihlI2Wh0iFxQ7QmFHSbwHnWfEbI9jhe8jRbqL/ERntI/OqYbM3YnZHtachXBmFoAoDJfCYt8Iv2q+TV1Euoe48xhivLGO838ALnyq2Esqb8HGOper6cO8kXl68xu7ufTxWWOVCVAChIUICgCgCgC9CQoQV8ukpHUwDfkfK/rr2MNPPTTPguN4dUsS2tnqOq88YQ0JG0JEoSW+7+8cuD4nDCMJAuZZBmW63KsBfmL0LqVeVK9upzy7fxLStKZnMjKyFjY2VxZlUWso8LUIdao5Zr6nM+0HMCwEjhq5kUW1DMLGx7O6oOczy5Oh0y7wTNiVxV14yZcpC6dAZRcdemhodutJzU+oQ7w4hQQJL3mXE3YAkSKb5lJ5X6xyIoFWn363/UfNvTin1eTOeKs4ZlBKugsCotYC2lrWodOvN7vrclxm+GKkUKWRVzrIVjjRAzIQylrC51A9lCZYipJW/siDF70YqRJY2mIjmZndFCgEtqQDbMBpyvahEq9SSab0YQ7z4hTCQykwI0SFkViUbmj3+UB1UJVeat4JMVvhi3K/vAgVXRVjRFVRILPYW5kX16uq1CXiKj6nL/1FiboeJfJCcMoKqRwyLFSCLHq1Oug7KHKqz79LfoUxFDkYwodIicUOkNwi9JvqjzrNidke1wreRod2R/Ep4j86op7M3YrZHtKch4VBmFoAoDK/COP4VftV8mqUXUPceb4XWRfCQ/gB+ddSf8ADl8GjLetT/7v8Msq8890KA5sRjAtwAWI5gdXieQqyNNy8Eb6BA8hGqKOvVtddeoVMowXUl3uPea5yrq3X2L4n8q5UerJS0uS8h7653IIocPLO2WAs7diKLD6ztoPbV0Iaao5m1BXk7Ftjt1sVh04rlZlt0+GCGj7bD+odpHZXcqaa+0op4qE5ZdiuRwQCNQayvR2NL0ODaRs8Z+sD/8AkjyNejgn9rR8r/yOGsJfI41uPkxDQDaAQ0OhDQF3sHBRvhsc7rmeKONozc9Es5BItz6qg0U4RlCbfRFFahQNoBL0JC1AJQk7I9ngvAokRzMUFkJJTOwWz3Gja0OlDVK+5NvPgkgxc0UWbJG2VcxudAL3Pjeh1ViozcV0OF8I4jWQqRG5ZVfqYr8oDwvQ4yu2boQEUAw0OhrChJE4odIMH8tvAedZsTsj2eE7yL/dv5xGe8fnVFPZnoYnZHsychUGYWgCgMt8I3zUfaL5NUouoe482wwtKn1XH4X/ACqWrwl8Ghzy1qT/AP1b+jLOsB7ohPqogSR7GdouKbRQAjLnDZpmJ6IRQCWufaa1Qg+u5TUxVOlo9WWOG3WxJ6c8MpTnwonjSYjvjJzeoEGro4VxV7GCfFoXyxX7mk2fu7gZkDRxnLqCM0ikEaMrre4YdYNctdznnKr6nT/0xgowXaFLKCxMhZgABcnpE0RDxdV9TkSEyJxJRNHFYMuGw37vhoR0WxDjUORrlGgBFbsPhXO13a55GK4hkbSTbW4QY7gdNJJZILqskUxDyxZyFR43/rQsQpDcrioxOElR16DB4+NfRblRjt1pDO3BTKjrxQrEAISbNHcXF+RtfrrzKkG9UfR0sXHIs2+xkduxlWRWFmD2IPMGxrRgt5I8f/kDUqUGvIVvPjBDQkbQkQ0JENAaPclc/wAbh+lwk2X6yZWX86hmnDauUe8WanDrAiDAxRqJMTgmklIJLGThhohqfrm3eKGtZEvSS3jqGwd38KIIs8UT8eAOruc0jysjOyoL9BUVefO57tQpUaeRXS1X63/8EOIwK4nZ0a4eJZc6QqnDRQYJUvx5JpL3AI6iPOhDgp0Uoq+36Pq2zs2fDhsM2HwUYR3xkLrNNrZhkkyEXOgZr27bCh3FQg401vJaso9lblRSYNJXJE0kM5RS1i0wzcJQvM5RG1x391CmGFi6ab3af7gjQRHZZmiZy0ceUq2TI3GurMLdK2blfqoPtj6eZdCxixOHO1MRGuHRJxxys8srWL5DbonRQc3fQsTh60lbXXVsqt7+CNnQRQNnXDztCzj5LsYy8jA9hYm3hQrr5VSUY9Hb+hhaGIaaHQwihIxhQkTCjpt9UedZcVsj2+EbyL7dwWxEfiPzqilsz0cVsj2VOQoZRaAKAy/wiD+GX7RfJqlF1D3HmV7Sxnva/hbX8KupLNdeCniNX01CfaSLvC4cyOqDmxCj1m1eZl1sfT+osmfoaTE7ujDyQuDxUVl4oIGmvysvo6+qrsmVqxkWJzxaenYtp0fjGQhwIIpZI1kKsA7skautiT0QWIB5X6q9LCQU6iTPBx1SUKTa3MxtrbynERxxRMpsqyszEs7H+tTfl3+Vq+hpUpRTzW8aHz1TJOOaOjsbDZMLELP9IWim/vZBeKTxsChPX0eyvCx9JRndHt8NrOdJJlhicGJgIj8l2TN3qGDMPAhSPXWOmryN9R2iZnfuDEBp443KLMbkclkW1st+r9K+iwvpyjF21R8zXnOlVlfaRBujsR3idG6QEUoY62u6tkUHrsbH1Vzj5x9Nx6s6wCcq+eOyNHhiyqOgIwNXCkNqeZueY5Ht17q+dZ9VFI80+EAg4liOQkUHxyWP4g11hX98kZuLxfKwfyVtbj5AQ0A9I9Lnl/y9Vznl0W5vweCde8pO0V1OaOUNqDcVYZJRyuw40OSTC4p42zRsUaxW6mxswsR66Hak46ojjlZSGViGHIgkEdWhHLSoIu9zVbvPhYcmLE4Vo4pFbDtcyGVkKXTqKNmzd3KhqpOnH777Lbz4MlHIyggMQDowBIB8QOdDKrpAkhBBBII5EEgi3Kx6qEpiriHBDB2DLqpDEFbm5IN7jWgu+4jzsbXZjl0W5Jy636PZrrpQm7OnZ8SzzWnmMee95XBfpf05ze9if6uqh1BKUrSdvJfbcwi4XArh2ljklbEGYcJg4CCPIGJHK/ZQuqRVOnkvd3voZOhmENCRhoSNIodBhR02+qvnWXFbI9rhHukXm7w/iI/EfnVFLZnpYrZHsichQyi0AUBmt/x/DD66+TVKLaPuPMMUtnQfW8qvw+7MfGPwV8/4LnZ+JyPHIOalW+6dfI+2seIjkqnucKrcxgo33Ss/0PUFUSAOpuCA0ZHhz8TyqxMovldjpw0SK7swLZ1KMCSRY20AOg5dXbVtKrkehmq01ONipl3cizXV3t2ELmHcG/SvT+qO2yueT9HV9JOxcI2VBGoyovIfmT1mvNq1pVHeR6tHDxpJRj0GFrcyB2dVVF+W5JI5YWbpDsYBh+NdxqzjsyudGEvcgDm2UaL2DQewUlUlLdiNOEfain3g23HDE2R0aa+XJzKnrJHcK8tVaqm77djXQoynNXWh5njI+IGBOp1v33vf21oo1Mk8zNmOwixFB01+hxLfkdCOYr2U1JXR+dVacqc3CejQ9Eue7rqJSUVdnWHoSr1FCP8A6jg2tiMx4S92Y9g6l/M1VTjd5me1iqkKMPRhst/LJYIgoAFXnhylmdy93e2IJw8sr8LDQ24snXc/JRB1sdPaKFlKkp3lJ2it2R7exuFcKmFw5iCk3kdi0kg6sw5DtoKkqbsoRt56sp6gqJPir8IzZG4QbIXt0Q1r5b9tCcry5lsavauxsHGDAWaLEJh1n4ruMkrFQzRZDoDYjLbmfxGudKnFZXo7XuZrHYRUnMQLlQyrd0yN0rXuhJtzoZ5RSlY7N5tjCDGy4aEO4QrlFsznNGj8lGvyuyh3Wp5ajhHUpmFiQdCDYg6EEcwaFJNjMHJEQJUZCyh1DC11bk3hoaHUouO+hzr3UIJJ4GQ2dWQ2BswKmx5Gx6qEtNaMiNANNCRjUJH4EdN+5V86y4r2o9rhG8i72AP4iPxH51RS2Z6WJ2R7EnIUMwtAFAZr4QPmw+0Hk1C2j7jy/EHpx/7vKr8PuzJxj8FfJYYU6HuI/EH/ANarxsdEy3/jNV3qU+mj/uabdfeIYbMsgZ4yOiBbonuv1GvKqwc7an0GIwzqax0Zs9l49Z41kXS/Mc8pB1BrfS9iPOqU3CWVnXVhWVG8AkAUx2OtiDy1rlo14dw1T3K2fDTldHjBtysSPafdXWXQ0xyJl5saNlhXMbsRcnxqEYK7Tm7CbX2kuHjLtz5KvWx7KiTSRFKm6krI8ynlLszMbsxLE951NZHqe3GKirIjqDo4NpY5VIS2aRvkqOYv1nsrfhFPf+U+b456E45bXn37f7I9oYrhJYaseQ7T1nwH/OdaNakvCPPhTWCo2/nlv4OTAYbKLnVjqT41oPFrVMzOuhSabYOIhmwkmDlmWBuIJo5H/lsbZWVz1dx7+6oNVKUZU3Tk7a3XYRN3sNCc+JxsDoNeHhW4kj/2gj5PjQKjCOs5p+FuajeCfDyYPNlgTDGKAYUDLxFlMh4g01sBbN66g11HB076ZbK3yM2lvKrtjYcM6IkEKyQMmTKZIWzSsmlmJDAdfye+pInXTc4xey0/QqN894cVniUTuI5sPCzKLBTxARJ1devtoVYitPMkno0i2n2VhZMZiMRNJCyo8SBJJAqC0aF5GsbvpoFHM0LXTg6kpyt0/wDoPtXCnHNiFxGSPHQGPiqQJIZEKL0r3yXCjUioHqQ9TOnpJb9mEL4VMbPisW8Bdkdo4UdJFsiBSztaxkewso151JKyRqOc7X7EOC2jFi3wOJxLxhx8ZjIcgKJA2eAMPRAJtfuoRGcajhOXn/wU+NjTD4hcVisXFPiBLG5iwwDrZGXNmYWC2UaC1728aFMkoSzzkm77Itd7Dh5xHJJOkmGjEkgYSqcTMZTmECoACiqbC55ChbWySSk3ovOr8HmpoYBpoShjGh0OwJ6bfVHnWTF7I9rhG8i83e+cR+I/OqKOzPRxOyPY05CpMwtAFAZf4RD/AAy/aL5NQuoe48wlPTTxbyq7D+5mTjP4Mfks8Otl8dfULgfnVWNndqJp/wCN0HGE6r/m0X6ElYT6Y7tl7Vkw7XjOh+Up1VvEdvfXUZuJXUpRqKzNfgN7oX0kBjPfqvtHL11eqqe559TBzjtqXiSJKvRZWH9pB8KsumZfuizm/Zovq2nZSxbKu2rEG19vRYcEXDOOSL1eJ6h+NRKSRzSoyqPQwO0tovO+dz4AclHYBWWUr7nsU6caasjilkCi7EAdpNhUxhKTskRVrQpK83YpcXtov0YBf+8jT1A8/XW2lhEtZng4zjKtlpaeR2CwYhUySG7HUk6nX8zWio7/AGRPPwi0eIq7dP8AZzYYGVzI3+0dg6qtjFRVkebi8RKcnfcsK6MAlCRKASoA3Sg0O2HZbtDJOLZIjGGvz/eEhSB2aUO1Tbi5dF/k5ZZma2ZmbKMq5iTlA5Kt+Q1Ogoc3vuRWoLEqYd2VnCkqls7AaLmNlueq5oTZtXtoTYHZrypM6WtCnEe5sbFgunadaHUKbkm101OO1DgKEiGhIhoSMJoSRsaHSFwbdNvqr51kxftR7XCN5F7u584TxH51no7M9HFbI9lTkK6MotAFAZT4Sfmq/aL5NUPYvoe88wLdNPX5Cr8NuzLxi3pRv3LEbQjJsWC9zdH2X0/Gs9XD1Lt7nq4HieFdOMI/bZbM6VN+WvhWZwkt0epGtTltJC2qLPsd5o9ybC4R5DZR6+oeJrmd4q7KquJp045my2xuCWGMFfl3HT6+31CmHqOVTXY+U4ljak436XNLs/aAlQNfXkQeo9dbbM3YetGtBSRnDhgmIeJgOGdVDf3WK2PrPsqrEp5MyWp5ka06GIcYvQxu3DMuIliRwqqRawF7MoNiTftrXhqUJQU7astxPFa60cjgGzMxvIxc9rEmtiSWx49TGTnuyywmGUchoPxripPKvJbgsNLE1Ly9q3K7GzGeTID0FOp9I9fq51FOFld7mvHYq+kdlsdiKALCrTxm7sU0IEoSIagCUB6bsbE8PZkLo+FwuaQq8ki5s4TMFbLqWkuL69XKh6dJ2opq0fk4doyGfB4rLiPjcjy4VM4TJ/UcqKp6rnuGtDiX30pfdmd0ZLbewJ8Jl4ygB8wDKwZbr8pSRyYdlDLUpSp+4q1Um9gTYXNhewHMm3VQrN9NsWU4XFQQQWdsTh1MUbNIAohEoJdraXYG5sBUG50penKMV1X9jjwGxp8Jh9oLPGUdoI8tyDcGWzWyk91ScQpypwmpLp/ko9sbt4jCorzIArHLowYq1swVwPktbW1CmpRnBXkU9CoQ0JGGhIxjQ6I3NDpCYNum31R51jxntXye3whay+C/3b+cJ4j86oobM9DFbI9nTkK6MgtAFAZT4Sfmq/aL5NUPYvw/vPKz8tP91X4bdmXjP4K+TpeINzFbD5pSa2Odtmp1aeGlQWrETWxLgd3uK4VSe83NgO2q6k4045pF1OvVqSyxZ6HsfZiYeMRp4sTzY8iTXz2IrutK726HqRVlY7QQw0sQfWKp1iw1cp8PhsRBJniIPdpY9xU16dPGQW+hjVOrTleB1SzNicQJJEyFVUFe0i+o7tanF4lSh9vU6hmnUzTVrGf3g2a74q8cROZFLODoTqADfQEACrsFXhGilKSW5xiqUptZUT7M3RmlF2Kxi9hm1J8APfWz142utSujw2rU1eiI9+9lJhcPHwiSzPwmble4JJA6uVvXXEHnndnq1Ycth1CH6+TM4OAIoFaT5+pPMyahwITQCVAA0A2gLxcdG2zjAXyypOJUWx6auuVrECwtqdaF+ZOjl6p3H7v7aWDD4hCf3jNh5YRYkFoZMzBiOQtQmlVUYyXXRr5Rf4/eTBTmOQ5lysXGGMd4klkPTmlcayqL5soFza3XQ0SrUpWb/a3XuQ7y70YeaCdcMTDK5AkPDt8bUAL8ofyhzOU8+XXQ5rV4Si1HR/G/+jvk3qwbnGoZpYknMOR442zFUiRHUadEnKRr20O/XpvOrtXt08IqG3rjfjxkMkHxU4bDg3ZrqQVZyP6idb8hQreITuulrI6to704TExq8odWDCWbDIgy4iVVCqzTX0SwAta9qg7lXpzScr/Hd/JhsXOXdnIALMWsosoub2UDkBUmNu7uQE0A0mhJGxodIhc0O0hMGem3gPOsmM9q+T2uE7yNDuv84j8R+dZ6OzN+K2R7SnIV0ZBaAKAyPwnG2EX7VfJqiWxfh/eeWF+mnr8quwu7MvGV/Bj8nYDW0+aHA0INTufIuV1/ruCe8dX515HFFL7X0PSwNrPuW+1cM0sLojtGxHRdeYI1/Hl6686hUjTqKUldG5mb3HmaK+GYMTdiBqcpHy1t2dd+XPtr0+I0lKCrIy0Krc/Ta1Nga8a5raOZyBINe3/l/wAq7v8AaTklvY6K5IOIbdjkmAdlWCFb5msFZ9ADz6rm3tr26d2loenHLGCb00MJvPtk47FXU3giusffe2Zu+5GndW6nHKjxOIYnO7Ijqw8cSgCoAl6AbQF5sTdXE4uJ5YVUqhy2LAFjpcKD49dhQvp4edRNxKzaGAlgbJNG0bdji1+8do8KFcoSg7SVjloQdMWAkaJ5gt44yqu1xoXNlFr3N+6h0otxcuiOW9DgKEiUAUJGk0JGE0JGMaEkTNQ7SIXah0kGDbpN4DzrJjPavk9rhXul8Gi3Xa+JTxH51no7M3YrZHtachXRkFoAoDHfCp8zX7VfJqiWxfh/eeUK3TTwPlV2F3Zn4x+DH5O8NW0+aHA0IsT4PGNE4deY6u0dYNV1KaqRcWWUqjhK6N/s/GpMgZDcHq6wesEdtfN1qE6csrR7MJKaui+2Xs5F/eFFEp0zWGa3Zfn1V6FGLdLLPbsbaNKK++2vfqTYvGBDY3Nx3aW69RXncQwsXaUNGW1JqKV0Vc+JzIUAsCW1uQekb6gaG1+usUKDUszZzzcbaI80x29GIklZAoWJC8bAWLNYlb3I01F9PbX09HBU4xvu31PLeJjTndq5SSxNPJmcWUaKvZ3+JrZCOVWKMXjHUd0d0MQUWFdnnSk5bklQciXoBKAKAShJq9y8O82Hx8MalneKJkA6yknb26ihqw6cozit7HTtlniwIwmIl4+KeVGjjDcRsOB1F/Sa9st+uh1UvGlkk7yv82OTaG5bQ4OTENKDJEyq8SC4TMQCGfrYZhcDlQ5lhnGm5N6ossJu7KNlSIWhUyYiN8zTRhMgjFrtewN+rnQsVGXoNaatdTnO67SRwCTEqY44sTIzRIsgAikAIiKgGW9+Zv3UI9DMleWmv9GVj7nTHGthImV2Vc4c3VcpUMpYWJQm4Fj10K+Xl6mSJ07Y3OyzYaLDScUziRSx0UPCxWYggfJFj28uuh1PD2lGMHe/+Cik2WPjS4dJY5MzpGJUuUJcgXHaAT+FCpw+/Knc795t1zhuGY5GmEjyQ24bI/EibKwVNSyk8iKFtWhktZ3My+mh5jQ+rnQqsRM1DqxEzUOkiF2qTtITCnpN4DzrLitkexwveRpd0j/EJ23H51npLc24vZHtychQyC0AUBjPhY+Zr9qvk1Q9jRhveeSI3TX1+VXYbdmfi/4UfksFatp820ODUIsOzUIsW+6eGDYlXuQUBcWNteQP41kxs3Ci2jZg5NTPRo9pOL317L9Xsrx44uS3PaWIfU55pSxufD2VRUqObuyqdRzeoyqzg8ulUiecNz4sn4sSPMV9VSacF8I8rFL7x16sMoXqCAvQBQCUAUJCgLzc/bIwuIzOWETo6SBb63U5SVHOzW8LmhdQqenK72ZW7Jx5w88cwUMY2DhW5G3b76HEJZZKSL7/AK0ZpXMkSnDyRvE2HQlVAcli4J5yZjcsdTQv5ltu60atYp4NrZcHJhcl88qTZ78sq5SLW1vprQqjO1Nw83LDBb4SwDC8JQpwyyIbm6yiRsxBHVyHroWRruOW3Q6l37aNnOHgSLiBy5Lu7u7AhWZ21IW5IXlQ7WJavlVji2Pve2HSBRGHMDzMCx0ZJ1tIh006XSvQ5hXcUtL2v/Uj2jvZdcmGw8WEQkEmIXkbKbreQ62BANqEyrXVopI6dob+vLaQwIMUE4YxGZzkBFiYoycsbkHmKHcq7lrbXuYxnoUpELPQ7SImepO0iFnodpDsI3SbwHnWfEK6R6vDN5Gl3Ma+JXxX86oirXNmK2R7knIVwZBaAKAxfws/M1+1Tyahow3vPIQ3TX1+VX4bdlHFvwl8nar1rPnrDw9Dmw7PQixoNym/fn6jea1h4h+D+qNOEX8Q3FfPnpBQBQGG3xwfDnEo+TKLH6yj8xb2V7vDquenle6/sYMZT/mKa9egYLC3qQF6gC0IEoAoAoSJQBQCXoBpNCRCaEjSaEjGahNiMtQ6SI2eh0kQu9SdpELvQ7SImeh0kRM1DtIlwZ1bwHnVFfZHp8O3Zp9yj/Er/t8zVKW5rxWyPdE5CqjILQBQGK+Fr5kv2qeTUNGG9549Y3B06+dXUpqL1GOoSrQUY9zpS57PafdVrxEEeV9MreBxJHo+39KcxAfS63gXMe72/pTmIEfS63gu90tqxQSkykLmXKrX0GtzfTS+mvdWXGfxqdody2lw+rTbkz0avDs1ozqwtQQFAZ/fmVVwjZwbsyrHb0+Y16tAa34BSVTN06iVF1FYxMUbkXsv3v0r1+ZpmX6VW8D8jdi/e/SnNUx9Kr+P3F4bdi/e/So5qmR9Jr+ACN2L979Kc1TH0mv4/cVYnPUv3v0pzVMfSa/j9xeC/Yv3v0pzNMfSq/j9xCjdi/e/SnNUx9Jr+P3GlW7F+9+lOapj6TX8fuMJbsHt/SnNUx9Jr+P3EGbu9v6U5qmT9Kr+P3Aq3Yv3v0pzVMfSq3j9xpVv7fvfpTmqZP0qv4/cOC56l+9+lOapk/S63gb8Vk/t+9+lOapnX0yt4EOAk7F+9+lOapk/TavgY+z5P7fvfpTmqZ0uG1fBE2zZP7fvfpTmqZ19Oq+Bh2VL/Z979Kc1TJ+n1SM7Jl/s+9+lOapnXI1BkuyZFFzkt9b9KlYmm9CeRqEcOGZb3trbke+/ZUTqxa0NmEw86TeY0m5I/il8V8zVad07HeK2R7qnIVUZRaAKAzXwg7KfE4XIhAKuH1vyAIsLDnrUpXLKVTI7nkjbBn5ZDp3GuvT8l/NLsKmw5wLZD7KOn5I5pdgOxJ/QPsNPS8k81HsH7Dn9A+w09PyOaj2GSbAnP9B9hrpQS6jml2PZd2YRJg4OIvTVAja69C66nn1A+uqKlGEtyvLGauY/fXbWIgxQgwiKwCKz51ZjdidBZhpYD21zHA0mrszzpxi7HbuNtWaaRo8ZEFJF42UFV05qQSdevn1VMsHSjqjqnCF7F7vzsn4xg3VQM0dpUGg1TUj1rerIxS0Roasjy/D4WUqCI21rnl/I5ldh64Ob6JvZT0PI5ldgGCm+jao5d9xzK7C/Epvompy/kcyuwLg5vompy77k8yuw9cNN9E1T6D7kcwuw1sJN9E1Ry77jmV2GfEZvompy/kcyuww7Om+ianLvuTzK7Amzph/229lOX8kcyuwp2fNb+U1OX8jmV2E/Z030TU5fyTzK7DhgZvompy/kcyuw9cHN9E1OX8jmV2HHCzfRNTl/JHMrsNbBzfRNUct5J5ldhPiU30TU5byOaXYQ4Kb6Nqnl33HNLsKcFNb+U3sqeX8jmV2EkwExFuE1Ry77jml2Iv2VL9E3sqfQfcc0uxabsbMkXEKeGQLjmPGrIwyJ6lVWrnsewpyFcFQtAFABFAR8BfRFLgOAvoilwHAX0RS4DgL6I9lLgOAvoigFVQLgaCp6F1MzOCUSbRnJX5IRPYo99dvSJXPWRopcKpHIAjUHsI5Vxc5HQvmGo15EUNMZZkVmx4VRpISB0D0b+idV/A/hXUu5mas7FpwF9EVwA4C+iKAOAvoigDgL6IoA4C+iKAOAvoigDgL6IoA4C+iKAOAvoigDgL6IoA4C+iKXAcBfRFAHAX0RQBwF9EUAcBfRFAHAX0RQBwF9EUAcBfRFAHAX0RQBwF9EUAohUcgKAfQBQBQBQBQBQBQBQBQEcUgYXHK5H3SQfxBrpq25dS1VzObFnQ43EZTe7fit0P4qatqwcUk+xnU1JtruaeqDooN49uLgnjZlLLLmDZTqMmWxAOh+VW3B4SWIzWeqsUVsWsPbMtGRx7x4SQiRZlVwLWkuhI52N/yqZ4CvB2ynXO0Kivm1LnZu0Y50DxsGB7PxBFZatKdOWWaszqFSM1mi7o6qrOwoAoAoAoAoAoAoAoAoAoAoAoAoAoAoAoAoAoAoAoAoAoAoAoAoAoAoBaA8zxu2sXhVkguoUF8svNgrMTpr/d2XFe9GGFmlWd+mh5mfFR/gq3ydvwc4UktJ1ch2+J8Tr668vF1fUm5G2jT9OCib6spcV23NljER5Ta41BtyPd2V3TqSg7xZzKEZboxO0NyXXVSreOh/CvQpcTrQWW9zJUwNKTvY7Nz9lzQynkEPMA3vaqMVipYh3l0LaFCNFWibusZoCgCgCgCgCgCgCgCgCgCgCgCgCgCgCgCgCgCgCgCgCg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data:image/jpeg;base64,/9j/4AAQSkZJRgABAQAAAQABAAD/2wCEAAkGBxQSEhUUExQWFRQVGBUUFRUUGBgYFhYcFBcWFxQYFhcYHSggGRwlHBQVITEhJSksLi8uGB8zODMsNygtLisBCgoKDg0OGxAQGywkHCQsLCwsLCwsLCwsLCwsLCwsLCwsLCwsLCwsLCwsLCwsLCwsLCwsLCwsLCwsLCwsLCwsLP/AABEIALcBEwMBEQACEQEDEQH/xAAbAAABBQEBAAAAAAAAAAAAAAAAAQIDBQYEB//EAEUQAAIBAgMEBgQLBwMEAwAAAAECAwARBBIhBQYTMSJBUWFxsVKBkdEHFDI0U3JzkqHB4RUjJDNCYpNkgvAWQ4PSRFSi/8QAGwEBAAMBAQEBAAAAAAAAAAAAAAEDBAIFBgf/xAA3EQACAQIEBQMCBAYBBQEAAAAAAQIDEQQSITEFFEFRYRMycRUiM1KBkSNCobHB0QZDcuHw8WL/2gAMAwEAAhEDEQA/APTK88sFoAtQBagC1AFqALUAWoAtQBagC1AFqALUAWoAtQBagC1AFqAKALUAWoAtQBQBQBQBagC1AFqALUAWoAtQBagC1AJQBQBQGQ+FGQrgxYkfvFF1JB5N2V1EuoL7jyd9oOBrI4/3t76tSuaJOMd7II9psDpKwPK4dvfU5X2OPVpd0SftI/St99vfTK+w9Wl3QrbSP0rffb31GR9ifVpd0NbaZv8AzW+83vqMj7D1qP5kM/aDa/vH6v6299Mr7D1qP5kL+0nFrSv45399dZH2Idaj3Qq7Sbrke31mv199HF9iPVpfmQ5doN9K/V/U3vqMr7HXrUfzIU7UawHFewPLO3vpkfYj1aP5kNG0nGolf7zVOV9h61H8yG/tFvpH+83vqMr7D1qPdDTtB7/zHt9ZvfTK+w9aj+ZHbFtVgLcVhfmMza+NQ4y7EerR/Mjpi2w2n75+z+Y3vqMkuw9Wl3RP+2yf++w/8je+usj7HHq0u6AbbP07f5G99RkfY69Wl3Qo26bfz2/yN76ZX2Hq0u6AbdNv57f5G99TlfYj1KX5kIu3D/8AYb/I3vqMj7D1aXdCnbn+ob/I3vqMj7E+rS7oUbd/1B/yN76ZJdh6lLuh/wC3v9Qf8je+pyPsc+pT7oibb3+ob/I3vqMj7HXqUu6GHbl//kN/kb30yvsPUpd0Qvtm+nHJH2h99Mkuw9Sl3QsW27DScj/e3vpkfYepT7oJNuXI/fsf/IffTJLsFOn3Q19u2ueOSb3/AJh17+dMkuxOen3RyYnbbvYCVzbX5beHbUNNblkHB7WZe7g7VkTEEZmYOFXpEm2pOgJ7qWuirEbI9iU1WZhaAKAxvwqfM1+1Xyauol1D3HkjJ019flWmjuUcV0pL5OtY+6rz59yJEhvoBc+FDm7bsjsi2b6Vh3cz7qzTxVOPk9bDcFxNbWX2rzv+x1R4FB/Tf636WrLLGTe2h7dHgGHj725f0RKIF9FfujztVTxFV/zG2PC8Iv8ApoDCvor91fdRYiqupEuFYOX/AE0RyYRD1W8PcauhjZL3K552J/49SlrSk4vzqjmlw2Xst2/85Vup1YzV4nzOLwVbCytUXw+jGZB2VYY7i5B2UFwyDsoLiZR2UF2JlHYKE3YmUdlBdiFR2UF2IVHZUE3Y0qOyguxMooLiFR2UJuNKjsoTcaUHZQ6uMKDsoTcaUFCbkbRih0pMjMfdQ6UmMMdCVIjaOpOlIjaOh0mLhk1bwHnVFfZHrcN1cjR7nL/Er4jzNUR2ZsxWyPck5CqzKLQBQGO+FMfwa/ap5NXUS6h7jyfL019flWijuZ+LfhL5LLDQFjYes9lWzmoK7PCoUJ16ipwWrLWKIKLKPX1nx91eVWryqeEfcYHhlLCrTWXV/wCh1UHohQkKEBQBQkK6jJxd0VVqMK0HCaumcUyZT3Hl7q9ejVVSNz4DiXD5YSpbeL2Y21XHmiUAlCRDQCGhJocLuXiHhWZmihR7ZeNIEuGFw3d4c6g0xws3HNovkptqYMQyFFlSUADpx3KXPMAnnbtoUzioysnc4zQ5LXauwJIcQmHFpJHWNgF7ZBcLr199C6dGUZ5N2VLrYkHmCQfEaGhWNoASMsQoBJJAAGpJOgAHbehIuJw7RsUdSrKbMrCxB7CKEtNOzISKAaVoSMK0JuMZaHVyJlodpkTLUnSYmHHSbwHnWfEbI9fhe8jQ7n/OV8R+dUx2ZuxWyPcE5CqzKLQBQGQ+FAfwi/ar5NXUS6h7jyojpp660Ud2ZuL6UV8mgw8WVQOvmfd6vfWLFVc0rLZHp8EwSo0PUl7pf26IkrKe0FAFAFAFAFAFAMmjzAj2HsPUauoVfTnfoYeI4RYmhKHXdfJxRtcd/I9xGhr2T86nFxlZjqHI00AhoSNNCTc4fHxLsmJ+As5gmZHExJVTJds1l5jUAA1BvU4rDp2vZ9Ti2Tu9LtCZXeAYWAqelDGI00BIIVj0rnmddKHFOjKtK8lZeFYk2/srBN8Wkif4vA4njaQo0mZsPIFDEDrcEm/ZQmpCl9rTsnf+jNBjMLh/2xGxmdp7xZIhH0bCPmZCbfJuaGiUYcwm3rppYzG3tz+F8UWNi0sz8GYk3CykobacgM5v9WoM9XDZcqW70fyQ4zc3gPBx51SKaWWMyFcuVYycrm5/rAuOy4vUkPDZWsz0bHbd3Y4UsTQxyHDF404pkjkDFnAuGj+QDcc+uhM6GWSyp5dOvksYtzo2xc7S5hAJ2jjRT0nt03LO3yURdSx1NrDXmLOXTqNy2vocmJ3aw37SkgeTg4fIJYekBxAwXKiu+guS2p7KHLow9Zxbst0crblSvi1hWNoIpMzRvKyyDKigt049GPYO+hHLyc7JWR2bd+D9YMNLMk/EK2ljWwGeGyZnPeC/VpYDtodzw2WLknf/AEYIihlI2Wh0iFxQ7QmFHSbwHnWfEbI9jhe8jRbqL/ERntI/OqYbM3YnZHtachXBmFoAoDJfCYt8Iv2q+TV1Euoe48xhivLGO838ALnyq2Esqb8HGOper6cO8kXl68xu7ufTxWWOVCVAChIUICgCgCgC9CQoQV8ukpHUwDfkfK/rr2MNPPTTPguN4dUsS2tnqOq88YQ0JG0JEoSW+7+8cuD4nDCMJAuZZBmW63KsBfmL0LqVeVK9upzy7fxLStKZnMjKyFjY2VxZlUWso8LUIdao5Zr6nM+0HMCwEjhq5kUW1DMLGx7O6oOczy5Oh0y7wTNiVxV14yZcpC6dAZRcdemhodutJzU+oQ7w4hQQJL3mXE3YAkSKb5lJ5X6xyIoFWn363/UfNvTin1eTOeKs4ZlBKugsCotYC2lrWodOvN7vrclxm+GKkUKWRVzrIVjjRAzIQylrC51A9lCZYipJW/siDF70YqRJY2mIjmZndFCgEtqQDbMBpyvahEq9SSab0YQ7z4hTCQykwI0SFkViUbmj3+UB1UJVeat4JMVvhi3K/vAgVXRVjRFVRILPYW5kX16uq1CXiKj6nL/1FiboeJfJCcMoKqRwyLFSCLHq1Oug7KHKqz79LfoUxFDkYwodIicUOkNwi9JvqjzrNidke1wreRod2R/Ep4j86op7M3YrZHtKch4VBmFoAoDK/COP4VftV8mqUXUPceb4XWRfCQ/gB+ddSf8ADl8GjLetT/7v8Msq8890KA5sRjAtwAWI5gdXieQqyNNy8Eb6BA8hGqKOvVtddeoVMowXUl3uPea5yrq3X2L4n8q5UerJS0uS8h7653IIocPLO2WAs7diKLD6ztoPbV0Iaao5m1BXk7Ftjt1sVh04rlZlt0+GCGj7bD+odpHZXcqaa+0op4qE5ZdiuRwQCNQayvR2NL0ODaRs8Z+sD/8AkjyNejgn9rR8r/yOGsJfI41uPkxDQDaAQ0OhDQF3sHBRvhsc7rmeKONozc9Es5BItz6qg0U4RlCbfRFFahQNoBL0JC1AJQk7I9ngvAokRzMUFkJJTOwWz3Gja0OlDVK+5NvPgkgxc0UWbJG2VcxudAL3Pjeh1ViozcV0OF8I4jWQqRG5ZVfqYr8oDwvQ4yu2boQEUAw0OhrChJE4odIMH8tvAedZsTsj2eE7yL/dv5xGe8fnVFPZnoYnZHsychUGYWgCgMt8I3zUfaL5NUouoe482wwtKn1XH4X/ACqWrwl8Ghzy1qT/AP1b+jLOsB7ohPqogSR7GdouKbRQAjLnDZpmJ6IRQCWufaa1Qg+u5TUxVOlo9WWOG3WxJ6c8MpTnwonjSYjvjJzeoEGro4VxV7GCfFoXyxX7mk2fu7gZkDRxnLqCM0ikEaMrre4YdYNctdznnKr6nT/0xgowXaFLKCxMhZgABcnpE0RDxdV9TkSEyJxJRNHFYMuGw37vhoR0WxDjUORrlGgBFbsPhXO13a55GK4hkbSTbW4QY7gdNJJZILqskUxDyxZyFR43/rQsQpDcrioxOElR16DB4+NfRblRjt1pDO3BTKjrxQrEAISbNHcXF+RtfrrzKkG9UfR0sXHIs2+xkduxlWRWFmD2IPMGxrRgt5I8f/kDUqUGvIVvPjBDQkbQkQ0JENAaPclc/wAbh+lwk2X6yZWX86hmnDauUe8WanDrAiDAxRqJMTgmklIJLGThhohqfrm3eKGtZEvSS3jqGwd38KIIs8UT8eAOruc0jysjOyoL9BUVefO57tQpUaeRXS1X63/8EOIwK4nZ0a4eJZc6QqnDRQYJUvx5JpL3AI6iPOhDgp0Uoq+36Pq2zs2fDhsM2HwUYR3xkLrNNrZhkkyEXOgZr27bCh3FQg401vJaso9lblRSYNJXJE0kM5RS1i0wzcJQvM5RG1x391CmGFi6ab3af7gjQRHZZmiZy0ceUq2TI3GurMLdK2blfqoPtj6eZdCxixOHO1MRGuHRJxxys8srWL5DbonRQc3fQsTh60lbXXVsqt7+CNnQRQNnXDztCzj5LsYy8jA9hYm3hQrr5VSUY9Hb+hhaGIaaHQwihIxhQkTCjpt9UedZcVsj2+EbyL7dwWxEfiPzqilsz0cVsj2VOQoZRaAKAy/wiD+GX7RfJqlF1D3HmV7Sxnva/hbX8KupLNdeCniNX01CfaSLvC4cyOqDmxCj1m1eZl1sfT+osmfoaTE7ujDyQuDxUVl4oIGmvysvo6+qrsmVqxkWJzxaenYtp0fjGQhwIIpZI1kKsA7skautiT0QWIB5X6q9LCQU6iTPBx1SUKTa3MxtrbynERxxRMpsqyszEs7H+tTfl3+Vq+hpUpRTzW8aHz1TJOOaOjsbDZMLELP9IWim/vZBeKTxsChPX0eyvCx9JRndHt8NrOdJJlhicGJgIj8l2TN3qGDMPAhSPXWOmryN9R2iZnfuDEBp443KLMbkclkW1st+r9K+iwvpyjF21R8zXnOlVlfaRBujsR3idG6QEUoY62u6tkUHrsbH1Vzj5x9Nx6s6wCcq+eOyNHhiyqOgIwNXCkNqeZueY5Ht17q+dZ9VFI80+EAg4liOQkUHxyWP4g11hX98kZuLxfKwfyVtbj5AQ0A9I9Lnl/y9Vznl0W5vweCde8pO0V1OaOUNqDcVYZJRyuw40OSTC4p42zRsUaxW6mxswsR66Hak46ojjlZSGViGHIgkEdWhHLSoIu9zVbvPhYcmLE4Vo4pFbDtcyGVkKXTqKNmzd3KhqpOnH777Lbz4MlHIyggMQDowBIB8QOdDKrpAkhBBBII5EEgi3Kx6qEpiriHBDB2DLqpDEFbm5IN7jWgu+4jzsbXZjl0W5Jy636PZrrpQm7OnZ8SzzWnmMee95XBfpf05ze9if6uqh1BKUrSdvJfbcwi4XArh2ljklbEGYcJg4CCPIGJHK/ZQuqRVOnkvd3voZOhmENCRhoSNIodBhR02+qvnWXFbI9rhHukXm7w/iI/EfnVFLZnpYrZHsichQyi0AUBmt/x/DD66+TVKLaPuPMMUtnQfW8qvw+7MfGPwV8/4LnZ+JyPHIOalW+6dfI+2seIjkqnucKrcxgo33Ss/0PUFUSAOpuCA0ZHhz8TyqxMovldjpw0SK7swLZ1KMCSRY20AOg5dXbVtKrkehmq01ONipl3cizXV3t2ELmHcG/SvT+qO2yueT9HV9JOxcI2VBGoyovIfmT1mvNq1pVHeR6tHDxpJRj0GFrcyB2dVVF+W5JI5YWbpDsYBh+NdxqzjsyudGEvcgDm2UaL2DQewUlUlLdiNOEfain3g23HDE2R0aa+XJzKnrJHcK8tVaqm77djXQoynNXWh5njI+IGBOp1v33vf21oo1Mk8zNmOwixFB01+hxLfkdCOYr2U1JXR+dVacqc3CejQ9Eue7rqJSUVdnWHoSr1FCP8A6jg2tiMx4S92Y9g6l/M1VTjd5me1iqkKMPRhst/LJYIgoAFXnhylmdy93e2IJw8sr8LDQ24snXc/JRB1sdPaKFlKkp3lJ2it2R7exuFcKmFw5iCk3kdi0kg6sw5DtoKkqbsoRt56sp6gqJPir8IzZG4QbIXt0Q1r5b9tCcry5lsavauxsHGDAWaLEJh1n4ruMkrFQzRZDoDYjLbmfxGudKnFZXo7XuZrHYRUnMQLlQyrd0yN0rXuhJtzoZ5RSlY7N5tjCDGy4aEO4QrlFsznNGj8lGvyuyh3Wp5ajhHUpmFiQdCDYg6EEcwaFJNjMHJEQJUZCyh1DC11bk3hoaHUouO+hzr3UIJJ4GQ2dWQ2BswKmx5Gx6qEtNaMiNANNCRjUJH4EdN+5V86y4r2o9rhG8i72AP4iPxH51RS2Z6WJ2R7EnIUMwtAFAZr4QPmw+0Hk1C2j7jy/EHpx/7vKr8PuzJxj8FfJYYU6HuI/EH/ANarxsdEy3/jNV3qU+mj/uabdfeIYbMsgZ4yOiBbonuv1GvKqwc7an0GIwzqax0Zs9l49Z41kXS/Mc8pB1BrfS9iPOqU3CWVnXVhWVG8AkAUx2OtiDy1rlo14dw1T3K2fDTldHjBtysSPafdXWXQ0xyJl5saNlhXMbsRcnxqEYK7Tm7CbX2kuHjLtz5KvWx7KiTSRFKm6krI8ynlLszMbsxLE951NZHqe3GKirIjqDo4NpY5VIS2aRvkqOYv1nsrfhFPf+U+b456E45bXn37f7I9oYrhJYaseQ7T1nwH/OdaNakvCPPhTWCo2/nlv4OTAYbKLnVjqT41oPFrVMzOuhSabYOIhmwkmDlmWBuIJo5H/lsbZWVz1dx7+6oNVKUZU3Tk7a3XYRN3sNCc+JxsDoNeHhW4kj/2gj5PjQKjCOs5p+FuajeCfDyYPNlgTDGKAYUDLxFlMh4g01sBbN66g11HB076ZbK3yM2lvKrtjYcM6IkEKyQMmTKZIWzSsmlmJDAdfye+pInXTc4xey0/QqN894cVniUTuI5sPCzKLBTxARJ1devtoVYitPMkno0i2n2VhZMZiMRNJCyo8SBJJAqC0aF5GsbvpoFHM0LXTg6kpyt0/wDoPtXCnHNiFxGSPHQGPiqQJIZEKL0r3yXCjUioHqQ9TOnpJb9mEL4VMbPisW8Bdkdo4UdJFsiBSztaxkewso151JKyRqOc7X7EOC2jFi3wOJxLxhx8ZjIcgKJA2eAMPRAJtfuoRGcajhOXn/wU+NjTD4hcVisXFPiBLG5iwwDrZGXNmYWC2UaC1728aFMkoSzzkm77Itd7Dh5xHJJOkmGjEkgYSqcTMZTmECoACiqbC55ChbWySSk3ovOr8HmpoYBpoShjGh0OwJ6bfVHnWTF7I9rhG8i83e+cR+I/OqKOzPRxOyPY05CpMwtAFAZf4RD/AAy/aL5NQuoe48wlPTTxbyq7D+5mTjP4Mfks8Otl8dfULgfnVWNndqJp/wCN0HGE6r/m0X6ElYT6Y7tl7Vkw7XjOh+Up1VvEdvfXUZuJXUpRqKzNfgN7oX0kBjPfqvtHL11eqqe559TBzjtqXiSJKvRZWH9pB8KsumZfuizm/Zovq2nZSxbKu2rEG19vRYcEXDOOSL1eJ6h+NRKSRzSoyqPQwO0tovO+dz4AclHYBWWUr7nsU6caasjilkCi7EAdpNhUxhKTskRVrQpK83YpcXtov0YBf+8jT1A8/XW2lhEtZng4zjKtlpaeR2CwYhUySG7HUk6nX8zWio7/AGRPPwi0eIq7dP8AZzYYGVzI3+0dg6qtjFRVkebi8RKcnfcsK6MAlCRKASoA3Sg0O2HZbtDJOLZIjGGvz/eEhSB2aUO1Tbi5dF/k5ZZma2ZmbKMq5iTlA5Kt+Q1Ogoc3vuRWoLEqYd2VnCkqls7AaLmNlueq5oTZtXtoTYHZrypM6WtCnEe5sbFgunadaHUKbkm101OO1DgKEiGhIhoSMJoSRsaHSFwbdNvqr51kxftR7XCN5F7u584TxH51no7M9HFbI9lTkK6MotAFAZT4Sfmq/aL5NUPYvoe88wLdNPX5Cr8NuzLxi3pRv3LEbQjJsWC9zdH2X0/Gs9XD1Lt7nq4HieFdOMI/bZbM6VN+WvhWZwkt0epGtTltJC2qLPsd5o9ybC4R5DZR6+oeJrmd4q7KquJp045my2xuCWGMFfl3HT6+31CmHqOVTXY+U4ljak436XNLs/aAlQNfXkQeo9dbbM3YetGtBSRnDhgmIeJgOGdVDf3WK2PrPsqrEp5MyWp5ka06GIcYvQxu3DMuIliRwqqRawF7MoNiTftrXhqUJQU7astxPFa60cjgGzMxvIxc9rEmtiSWx49TGTnuyywmGUchoPxripPKvJbgsNLE1Ly9q3K7GzGeTID0FOp9I9fq51FOFld7mvHYq+kdlsdiKALCrTxm7sU0IEoSIagCUB6bsbE8PZkLo+FwuaQq8ki5s4TMFbLqWkuL69XKh6dJ2opq0fk4doyGfB4rLiPjcjy4VM4TJ/UcqKp6rnuGtDiX30pfdmd0ZLbewJ8Jl4ygB8wDKwZbr8pSRyYdlDLUpSp+4q1Um9gTYXNhewHMm3VQrN9NsWU4XFQQQWdsTh1MUbNIAohEoJdraXYG5sBUG50penKMV1X9jjwGxp8Jh9oLPGUdoI8tyDcGWzWyk91ScQpypwmpLp/ko9sbt4jCorzIArHLowYq1swVwPktbW1CmpRnBXkU9CoQ0JGGhIxjQ6I3NDpCYNum31R51jxntXye3whay+C/3b+cJ4j86oobM9DFbI9nTkK6MgtAFAZT4Sfmq/aL5NUPYvw/vPKz8tP91X4bdmXjP4K+TpeINzFbD5pSa2Odtmp1aeGlQWrETWxLgd3uK4VSe83NgO2q6k4045pF1OvVqSyxZ6HsfZiYeMRp4sTzY8iTXz2IrutK726HqRVlY7QQw0sQfWKp1iw1cp8PhsRBJniIPdpY9xU16dPGQW+hjVOrTleB1SzNicQJJEyFVUFe0i+o7tanF4lSh9vU6hmnUzTVrGf3g2a74q8cROZFLODoTqADfQEACrsFXhGilKSW5xiqUptZUT7M3RmlF2Kxi9hm1J8APfWz142utSujw2rU1eiI9+9lJhcPHwiSzPwmble4JJA6uVvXXEHnndnq1Ycth1CH6+TM4OAIoFaT5+pPMyahwITQCVAA0A2gLxcdG2zjAXyypOJUWx6auuVrECwtqdaF+ZOjl6p3H7v7aWDD4hCf3jNh5YRYkFoZMzBiOQtQmlVUYyXXRr5Rf4/eTBTmOQ5lysXGGMd4klkPTmlcayqL5soFza3XQ0SrUpWb/a3XuQ7y70YeaCdcMTDK5AkPDt8bUAL8ofyhzOU8+XXQ5rV4Si1HR/G/+jvk3qwbnGoZpYknMOR442zFUiRHUadEnKRr20O/XpvOrtXt08IqG3rjfjxkMkHxU4bDg3ZrqQVZyP6idb8hQreITuulrI6to704TExq8odWDCWbDIgy4iVVCqzTX0SwAta9qg7lXpzScr/Hd/JhsXOXdnIALMWsosoub2UDkBUmNu7uQE0A0mhJGxodIhc0O0hMGem3gPOsmM9q+T2uE7yNDuv84j8R+dZ6OzN+K2R7SnIV0ZBaAKAyPwnG2EX7VfJqiWxfh/eeWF+mnr8quwu7MvGV/Bj8nYDW0+aHA0INTufIuV1/ruCe8dX515HFFL7X0PSwNrPuW+1cM0sLojtGxHRdeYI1/Hl6686hUjTqKUldG5mb3HmaK+GYMTdiBqcpHy1t2dd+XPtr0+I0lKCrIy0Krc/Ta1Nga8a5raOZyBINe3/l/wAq7v8AaTklvY6K5IOIbdjkmAdlWCFb5msFZ9ADz6rm3tr26d2loenHLGCb00MJvPtk47FXU3giusffe2Zu+5GndW6nHKjxOIYnO7Ijqw8cSgCoAl6AbQF5sTdXE4uJ5YVUqhy2LAFjpcKD49dhQvp4edRNxKzaGAlgbJNG0bdji1+8do8KFcoSg7SVjloQdMWAkaJ5gt44yqu1xoXNlFr3N+6h0otxcuiOW9DgKEiUAUJGk0JGE0JGMaEkTNQ7SIXah0kGDbpN4DzrJjPavk9rhXul8Gi3Xa+JTxH51no7M3YrZHtachXRkFoAoDHfCp8zX7VfJqiWxfh/eeUK3TTwPlV2F3Zn4x+DH5O8NW0+aHA0IsT4PGNE4deY6u0dYNV1KaqRcWWUqjhK6N/s/GpMgZDcHq6wesEdtfN1qE6csrR7MJKaui+2Xs5F/eFFEp0zWGa3Zfn1V6FGLdLLPbsbaNKK++2vfqTYvGBDY3Nx3aW69RXncQwsXaUNGW1JqKV0Vc+JzIUAsCW1uQekb6gaG1+usUKDUszZzzcbaI80x29GIklZAoWJC8bAWLNYlb3I01F9PbX09HBU4xvu31PLeJjTndq5SSxNPJmcWUaKvZ3+JrZCOVWKMXjHUd0d0MQUWFdnnSk5bklQciXoBKAKAShJq9y8O82Hx8MalneKJkA6yknb26ihqw6cozit7HTtlniwIwmIl4+KeVGjjDcRsOB1F/Sa9st+uh1UvGlkk7yv82OTaG5bQ4OTENKDJEyq8SC4TMQCGfrYZhcDlQ5lhnGm5N6ossJu7KNlSIWhUyYiN8zTRhMgjFrtewN+rnQsVGXoNaatdTnO67SRwCTEqY44sTIzRIsgAikAIiKgGW9+Zv3UI9DMleWmv9GVj7nTHGthImV2Vc4c3VcpUMpYWJQm4Fj10K+Xl6mSJ07Y3OyzYaLDScUziRSx0UPCxWYggfJFj28uuh1PD2lGMHe/+Cik2WPjS4dJY5MzpGJUuUJcgXHaAT+FCpw+/Knc795t1zhuGY5GmEjyQ24bI/EibKwVNSyk8iKFtWhktZ3My+mh5jQ+rnQqsRM1DqxEzUOkiF2qTtITCnpN4DzrLitkexwveRpd0j/EJ23H51npLc24vZHtychQyC0AUBjPhY+Zr9qvk1Q9jRhveeSI3TX1+VXYbdmfi/4UfksFatp820ODUIsOzUIsW+6eGDYlXuQUBcWNteQP41kxs3Ci2jZg5NTPRo9pOL317L9Xsrx44uS3PaWIfU55pSxufD2VRUqObuyqdRzeoyqzg8ulUiecNz4sn4sSPMV9VSacF8I8rFL7x16sMoXqCAvQBQCUAUJCgLzc/bIwuIzOWETo6SBb63U5SVHOzW8LmhdQqenK72ZW7Jx5w88cwUMY2DhW5G3b76HEJZZKSL7/AK0ZpXMkSnDyRvE2HQlVAcli4J5yZjcsdTQv5ltu60atYp4NrZcHJhcl88qTZ78sq5SLW1vprQqjO1Nw83LDBb4SwDC8JQpwyyIbm6yiRsxBHVyHroWRruOW3Q6l37aNnOHgSLiBy5Lu7u7AhWZ21IW5IXlQ7WJavlVji2Pve2HSBRGHMDzMCx0ZJ1tIh006XSvQ5hXcUtL2v/Uj2jvZdcmGw8WEQkEmIXkbKbreQ62BANqEyrXVopI6dob+vLaQwIMUE4YxGZzkBFiYoycsbkHmKHcq7lrbXuYxnoUpELPQ7SImepO0iFnodpDsI3SbwHnWfEK6R6vDN5Gl3Ma+JXxX86oirXNmK2R7knIVwZBaAKAxfws/M1+1Tyahow3vPIQ3TX1+VX4bdlHFvwl8nar1rPnrDw9Dmw7PQixoNym/fn6jea1h4h+D+qNOEX8Q3FfPnpBQBQGG3xwfDnEo+TKLH6yj8xb2V7vDquenle6/sYMZT/mKa9egYLC3qQF6gC0IEoAoAoSJQBQCXoBpNCRCaEjSaEjGahNiMtQ6SI2eh0kQu9SdpELvQ7SImeh0kRM1DtIlwZ1bwHnVFfZHp8O3Zp9yj/Er/t8zVKW5rxWyPdE5CqjILQBQGK+Fr5kv2qeTUNGG9549Y3B06+dXUpqL1GOoSrQUY9zpS57PafdVrxEEeV9MreBxJHo+39KcxAfS63gXMe72/pTmIEfS63gu90tqxQSkykLmXKrX0GtzfTS+mvdWXGfxqdody2lw+rTbkz0avDs1ozqwtQQFAZ/fmVVwjZwbsyrHb0+Y16tAa34BSVTN06iVF1FYxMUbkXsv3v0r1+ZpmX6VW8D8jdi/e/SnNUx9Kr+P3F4bdi/e/So5qmR9Jr+ACN2L979Kc1TH0mv4/cVYnPUv3v0pzVMfSa/j9xeC/Yv3v0pzNMfSq/j9xCjdi/e/SnNUx9Jr+P3GlW7F+9+lOapj6TX8fuMJbsHt/SnNUx9Jr+P3EGbu9v6U5qmT9Kr+P3Aq3Yv3v0pzVMfSq3j9xpVv7fvfpTmqZP0qv4/cOC56l+9+lOapk/S63gb8Vk/t+9+lOapnX0yt4EOAk7F+9+lOapk/TavgY+z5P7fvfpTmqZ0uG1fBE2zZP7fvfpTmqZ19Oq+Bh2VL/Z979Kc1TJ+n1SM7Jl/s+9+lOapnXI1BkuyZFFzkt9b9KlYmm9CeRqEcOGZb3trbke+/ZUTqxa0NmEw86TeY0m5I/il8V8zVad07HeK2R7qnIVUZRaAKAzXwg7KfE4XIhAKuH1vyAIsLDnrUpXLKVTI7nkjbBn5ZDp3GuvT8l/NLsKmw5wLZD7KOn5I5pdgOxJ/QPsNPS8k81HsH7Dn9A+w09PyOaj2GSbAnP9B9hrpQS6jml2PZd2YRJg4OIvTVAja69C66nn1A+uqKlGEtyvLGauY/fXbWIgxQgwiKwCKz51ZjdidBZhpYD21zHA0mrszzpxi7HbuNtWaaRo8ZEFJF42UFV05qQSdevn1VMsHSjqjqnCF7F7vzsn4xg3VQM0dpUGg1TUj1rerIxS0Roasjy/D4WUqCI21rnl/I5ldh64Ob6JvZT0PI5ldgGCm+jao5d9xzK7C/Epvompy/kcyuwLg5vompy77k8yuw9cNN9E1T6D7kcwuw1sJN9E1Ry77jmV2GfEZvompy/kcyuww7Om+ianLvuTzK7Amzph/229lOX8kcyuwp2fNb+U1OX8jmV2E/Z030TU5fyTzK7DhgZvompy/kcyuw9cHN9E1OX8jmV2HHCzfRNTl/JHMrsNbBzfRNUct5J5ldhPiU30TU5byOaXYQ4Kb6Nqnl33HNLsKcFNb+U3sqeX8jmV2EkwExFuE1Ry77jml2Iv2VL9E3sqfQfcc0uxabsbMkXEKeGQLjmPGrIwyJ6lVWrnsewpyFcFQtAFABFAR8BfRFLgOAvoilwHAX0RS4DgL6I9lLgOAvoigFVQLgaCp6F1MzOCUSbRnJX5IRPYo99dvSJXPWRopcKpHIAjUHsI5Vxc5HQvmGo15EUNMZZkVmx4VRpISB0D0b+idV/A/hXUu5mas7FpwF9EVwA4C+iKAOAvoigDgL6IoA4C+iKAOAvoigDgL6IoA4C+iKAOAvoigDgL6IoA4C+iKXAcBfRFAHAX0RQBwF9EUAcBfRFAHAX0RQBwF9EUAcBfRFAHAX0RQBwF9EUAohUcgKAfQBQBQBQBQBQBQBQBQEcUgYXHK5H3SQfxBrpq25dS1VzObFnQ43EZTe7fit0P4qatqwcUk+xnU1JtruaeqDooN49uLgnjZlLLLmDZTqMmWxAOh+VW3B4SWIzWeqsUVsWsPbMtGRx7x4SQiRZlVwLWkuhI52N/yqZ4CvB2ynXO0Kivm1LnZu0Y50DxsGB7PxBFZatKdOWWaszqFSM1mi7o6qrOwoAoAoAoAoAoAoAoAoAoAoAoAoAoAoAoAoAoAoAoAoAoAoAoAoAoAoBaA8zxu2sXhVkguoUF8svNgrMTpr/d2XFe9GGFmlWd+mh5mfFR/gq3ydvwc4UktJ1ch2+J8Tr668vF1fUm5G2jT9OCib6spcV23NljER5Ta41BtyPd2V3TqSg7xZzKEZboxO0NyXXVSreOh/CvQpcTrQWW9zJUwNKTvY7Nz9lzQynkEPMA3vaqMVipYh3l0LaFCNFWibusZoCgCgCgCgCgCgCgCgCgCgCgCgCgCgCgCgCgCgCgCgCg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data:image/jpeg;base64,/9j/4AAQSkZJRgABAQAAAQABAAD/2wCEAAkGBxQSEhUUExQWFRQVGBUUFRUUGBgYFhYcFBcWFxQYFhcYHSggGRwlHBQVITEhJSksLi8uGB8zODMsNygtLisBCgoKDg0OGxAQGywkHCQsLCwsLCwsLCwsLCwsLCwsLCwsLCwsLCwsLCwsLCwsLCwsLCwsLCwsLCwsLCwsLCwsLP/AABEIALcBEwMBEQACEQEDEQH/xAAbAAABBQEBAAAAAAAAAAAAAAAAAQIDBQYEB//EAEUQAAIBAgMEBgQLBwMEAwAAAAECAwARBBIhBQYTMSJBUWFxsVKBkdEHFDI0U3JzkqHB4RUjJDNCYpNkgvAWQ4PSRFSi/8QAGwEBAAMBAQEBAAAAAAAAAAAAAAEDBAIFBgf/xAA3EQACAQIEBQMCBAYBBQEAAAAAAQIDEQQSITEFFEFRYRMycRUiM1KBkSNCobHB0QZDcuHw8WL/2gAMAwEAAhEDEQA/APTK88sFoAtQBagC1AFqALUAWoAtQBagC1AFqALUAWoAtQBagC1AFqAKALUAWoAtQBQBQBQBagC1AFqALUAWoAtQBagC1AJQBQBQGQ+FGQrgxYkfvFF1JB5N2V1EuoL7jyd9oOBrI4/3t76tSuaJOMd7II9psDpKwPK4dvfU5X2OPVpd0SftI/St99vfTK+w9Wl3QrbSP0rffb31GR9ifVpd0NbaZv8AzW+83vqMj7D1qP5kM/aDa/vH6v6299Mr7D1qP5kL+0nFrSv45399dZH2Idaj3Qq7Sbrke31mv199HF9iPVpfmQ5doN9K/V/U3vqMr7HXrUfzIU7UawHFewPLO3vpkfYj1aP5kNG0nGolf7zVOV9h61H8yG/tFvpH+83vqMr7D1qPdDTtB7/zHt9ZvfTK+w9aj+ZHbFtVgLcVhfmMza+NQ4y7EerR/Mjpi2w2n75+z+Y3vqMkuw9Wl3RP+2yf++w/8je+usj7HHq0u6AbbP07f5G99RkfY69Wl3Qo26bfz2/yN76ZX2Hq0u6AbdNv57f5G99TlfYj1KX5kIu3D/8AYb/I3vqMj7D1aXdCnbn+ob/I3vqMj7E+rS7oUbd/1B/yN76ZJdh6lLuh/wC3v9Qf8je+pyPsc+pT7oibb3+ob/I3vqMj7HXqUu6GHbl//kN/kb30yvsPUpd0Qvtm+nHJH2h99Mkuw9Sl3QsW27DScj/e3vpkfYepT7oJNuXI/fsf/IffTJLsFOn3Q19u2ueOSb3/AJh17+dMkuxOen3RyYnbbvYCVzbX5beHbUNNblkHB7WZe7g7VkTEEZmYOFXpEm2pOgJ7qWuirEbI9iU1WZhaAKAxvwqfM1+1Xyauol1D3HkjJ019flWmjuUcV0pL5OtY+6rz59yJEhvoBc+FDm7bsjsi2b6Vh3cz7qzTxVOPk9bDcFxNbWX2rzv+x1R4FB/Tf636WrLLGTe2h7dHgGHj725f0RKIF9FfujztVTxFV/zG2PC8Iv8ApoDCvor91fdRYiqupEuFYOX/AE0RyYRD1W8PcauhjZL3K552J/49SlrSk4vzqjmlw2Xst2/85Vup1YzV4nzOLwVbCytUXw+jGZB2VYY7i5B2UFwyDsoLiZR2UF2JlHYKE3YmUdlBdiFR2UF2IVHZUE3Y0qOyguxMooLiFR2UJuNKjsoTcaUHZQ6uMKDsoTcaUFCbkbRih0pMjMfdQ6UmMMdCVIjaOpOlIjaOh0mLhk1bwHnVFfZHrcN1cjR7nL/Er4jzNUR2ZsxWyPck5CqzKLQBQGO+FMfwa/ap5NXUS6h7jyfL019flWijuZ+LfhL5LLDQFjYes9lWzmoK7PCoUJ16ipwWrLWKIKLKPX1nx91eVWryqeEfcYHhlLCrTWXV/wCh1UHohQkKEBQBQkK6jJxd0VVqMK0HCaumcUyZT3Hl7q9ejVVSNz4DiXD5YSpbeL2Y21XHmiUAlCRDQCGhJocLuXiHhWZmihR7ZeNIEuGFw3d4c6g0xws3HNovkptqYMQyFFlSUADpx3KXPMAnnbtoUzioysnc4zQ5LXauwJIcQmHFpJHWNgF7ZBcLr199C6dGUZ5N2VLrYkHmCQfEaGhWNoASMsQoBJJAAGpJOgAHbehIuJw7RsUdSrKbMrCxB7CKEtNOzISKAaVoSMK0JuMZaHVyJlodpkTLUnSYmHHSbwHnWfEbI9fhe8jQ7n/OV8R+dUx2ZuxWyPcE5CqzKLQBQGQ+FAfwi/ar5NXUS6h7jyojpp660Ud2ZuL6UV8mgw8WVQOvmfd6vfWLFVc0rLZHp8EwSo0PUl7pf26IkrKe0FAFAFAFAFAFAMmjzAj2HsPUauoVfTnfoYeI4RYmhKHXdfJxRtcd/I9xGhr2T86nFxlZjqHI00AhoSNNCTc4fHxLsmJ+As5gmZHExJVTJds1l5jUAA1BvU4rDp2vZ9Ti2Tu9LtCZXeAYWAqelDGI00BIIVj0rnmddKHFOjKtK8lZeFYk2/srBN8Wkif4vA4njaQo0mZsPIFDEDrcEm/ZQmpCl9rTsnf+jNBjMLh/2xGxmdp7xZIhH0bCPmZCbfJuaGiUYcwm3rppYzG3tz+F8UWNi0sz8GYk3CykobacgM5v9WoM9XDZcqW70fyQ4zc3gPBx51SKaWWMyFcuVYycrm5/rAuOy4vUkPDZWsz0bHbd3Y4UsTQxyHDF404pkjkDFnAuGj+QDcc+uhM6GWSyp5dOvksYtzo2xc7S5hAJ2jjRT0nt03LO3yURdSx1NrDXmLOXTqNy2vocmJ3aw37SkgeTg4fIJYekBxAwXKiu+guS2p7KHLow9Zxbst0crblSvi1hWNoIpMzRvKyyDKigt049GPYO+hHLyc7JWR2bd+D9YMNLMk/EK2ljWwGeGyZnPeC/VpYDtodzw2WLknf/AEYIihlI2Wh0iFxQ7QmFHSbwHnWfEbI9jhe8jRbqL/ERntI/OqYbM3YnZHtachXBmFoAoDJfCYt8Iv2q+TV1Euoe48xhivLGO838ALnyq2Esqb8HGOper6cO8kXl68xu7ufTxWWOVCVAChIUICgCgCgC9CQoQV8ukpHUwDfkfK/rr2MNPPTTPguN4dUsS2tnqOq88YQ0JG0JEoSW+7+8cuD4nDCMJAuZZBmW63KsBfmL0LqVeVK9upzy7fxLStKZnMjKyFjY2VxZlUWso8LUIdao5Zr6nM+0HMCwEjhq5kUW1DMLGx7O6oOczy5Oh0y7wTNiVxV14yZcpC6dAZRcdemhodutJzU+oQ7w4hQQJL3mXE3YAkSKb5lJ5X6xyIoFWn363/UfNvTin1eTOeKs4ZlBKugsCotYC2lrWodOvN7vrclxm+GKkUKWRVzrIVjjRAzIQylrC51A9lCZYipJW/siDF70YqRJY2mIjmZndFCgEtqQDbMBpyvahEq9SSab0YQ7z4hTCQykwI0SFkViUbmj3+UB1UJVeat4JMVvhi3K/vAgVXRVjRFVRILPYW5kX16uq1CXiKj6nL/1FiboeJfJCcMoKqRwyLFSCLHq1Oug7KHKqz79LfoUxFDkYwodIicUOkNwi9JvqjzrNidke1wreRod2R/Ep4j86op7M3YrZHtKch4VBmFoAoDK/COP4VftV8mqUXUPceb4XWRfCQ/gB+ddSf8ADl8GjLetT/7v8Msq8890KA5sRjAtwAWI5gdXieQqyNNy8Eb6BA8hGqKOvVtddeoVMowXUl3uPea5yrq3X2L4n8q5UerJS0uS8h7653IIocPLO2WAs7diKLD6ztoPbV0Iaao5m1BXk7Ftjt1sVh04rlZlt0+GCGj7bD+odpHZXcqaa+0op4qE5ZdiuRwQCNQayvR2NL0ODaRs8Z+sD/8AkjyNejgn9rR8r/yOGsJfI41uPkxDQDaAQ0OhDQF3sHBRvhsc7rmeKONozc9Es5BItz6qg0U4RlCbfRFFahQNoBL0JC1AJQk7I9ngvAokRzMUFkJJTOwWz3Gja0OlDVK+5NvPgkgxc0UWbJG2VcxudAL3Pjeh1ViozcV0OF8I4jWQqRG5ZVfqYr8oDwvQ4yu2boQEUAw0OhrChJE4odIMH8tvAedZsTsj2eE7yL/dv5xGe8fnVFPZnoYnZHsychUGYWgCgMt8I3zUfaL5NUouoe482wwtKn1XH4X/ACqWrwl8Ghzy1qT/AP1b+jLOsB7ohPqogSR7GdouKbRQAjLnDZpmJ6IRQCWufaa1Qg+u5TUxVOlo9WWOG3WxJ6c8MpTnwonjSYjvjJzeoEGro4VxV7GCfFoXyxX7mk2fu7gZkDRxnLqCM0ikEaMrre4YdYNctdznnKr6nT/0xgowXaFLKCxMhZgABcnpE0RDxdV9TkSEyJxJRNHFYMuGw37vhoR0WxDjUORrlGgBFbsPhXO13a55GK4hkbSTbW4QY7gdNJJZILqskUxDyxZyFR43/rQsQpDcrioxOElR16DB4+NfRblRjt1pDO3BTKjrxQrEAISbNHcXF+RtfrrzKkG9UfR0sXHIs2+xkduxlWRWFmD2IPMGxrRgt5I8f/kDUqUGvIVvPjBDQkbQkQ0JENAaPclc/wAbh+lwk2X6yZWX86hmnDauUe8WanDrAiDAxRqJMTgmklIJLGThhohqfrm3eKGtZEvSS3jqGwd38KIIs8UT8eAOruc0jysjOyoL9BUVefO57tQpUaeRXS1X63/8EOIwK4nZ0a4eJZc6QqnDRQYJUvx5JpL3AI6iPOhDgp0Uoq+36Pq2zs2fDhsM2HwUYR3xkLrNNrZhkkyEXOgZr27bCh3FQg401vJaso9lblRSYNJXJE0kM5RS1i0wzcJQvM5RG1x391CmGFi6ab3af7gjQRHZZmiZy0ceUq2TI3GurMLdK2blfqoPtj6eZdCxixOHO1MRGuHRJxxys8srWL5DbonRQc3fQsTh60lbXXVsqt7+CNnQRQNnXDztCzj5LsYy8jA9hYm3hQrr5VSUY9Hb+hhaGIaaHQwihIxhQkTCjpt9UedZcVsj2+EbyL7dwWxEfiPzqilsz0cVsj2VOQoZRaAKAy/wiD+GX7RfJqlF1D3HmV7Sxnva/hbX8KupLNdeCniNX01CfaSLvC4cyOqDmxCj1m1eZl1sfT+osmfoaTE7ujDyQuDxUVl4oIGmvysvo6+qrsmVqxkWJzxaenYtp0fjGQhwIIpZI1kKsA7skautiT0QWIB5X6q9LCQU6iTPBx1SUKTa3MxtrbynERxxRMpsqyszEs7H+tTfl3+Vq+hpUpRTzW8aHz1TJOOaOjsbDZMLELP9IWim/vZBeKTxsChPX0eyvCx9JRndHt8NrOdJJlhicGJgIj8l2TN3qGDMPAhSPXWOmryN9R2iZnfuDEBp443KLMbkclkW1st+r9K+iwvpyjF21R8zXnOlVlfaRBujsR3idG6QEUoY62u6tkUHrsbH1Vzj5x9Nx6s6wCcq+eOyNHhiyqOgIwNXCkNqeZueY5Ht17q+dZ9VFI80+EAg4liOQkUHxyWP4g11hX98kZuLxfKwfyVtbj5AQ0A9I9Lnl/y9Vznl0W5vweCde8pO0V1OaOUNqDcVYZJRyuw40OSTC4p42zRsUaxW6mxswsR66Hak46ojjlZSGViGHIgkEdWhHLSoIu9zVbvPhYcmLE4Vo4pFbDtcyGVkKXTqKNmzd3KhqpOnH777Lbz4MlHIyggMQDowBIB8QOdDKrpAkhBBBII5EEgi3Kx6qEpiriHBDB2DLqpDEFbm5IN7jWgu+4jzsbXZjl0W5Jy636PZrrpQm7OnZ8SzzWnmMee95XBfpf05ze9if6uqh1BKUrSdvJfbcwi4XArh2ljklbEGYcJg4CCPIGJHK/ZQuqRVOnkvd3voZOhmENCRhoSNIodBhR02+qvnWXFbI9rhHukXm7w/iI/EfnVFLZnpYrZHsichQyi0AUBmt/x/DD66+TVKLaPuPMMUtnQfW8qvw+7MfGPwV8/4LnZ+JyPHIOalW+6dfI+2seIjkqnucKrcxgo33Ss/0PUFUSAOpuCA0ZHhz8TyqxMovldjpw0SK7swLZ1KMCSRY20AOg5dXbVtKrkehmq01ONipl3cizXV3t2ELmHcG/SvT+qO2yueT9HV9JOxcI2VBGoyovIfmT1mvNq1pVHeR6tHDxpJRj0GFrcyB2dVVF+W5JI5YWbpDsYBh+NdxqzjsyudGEvcgDm2UaL2DQewUlUlLdiNOEfain3g23HDE2R0aa+XJzKnrJHcK8tVaqm77djXQoynNXWh5njI+IGBOp1v33vf21oo1Mk8zNmOwixFB01+hxLfkdCOYr2U1JXR+dVacqc3CejQ9Eue7rqJSUVdnWHoSr1FCP8A6jg2tiMx4S92Y9g6l/M1VTjd5me1iqkKMPRhst/LJYIgoAFXnhylmdy93e2IJw8sr8LDQ24snXc/JRB1sdPaKFlKkp3lJ2it2R7exuFcKmFw5iCk3kdi0kg6sw5DtoKkqbsoRt56sp6gqJPir8IzZG4QbIXt0Q1r5b9tCcry5lsavauxsHGDAWaLEJh1n4ruMkrFQzRZDoDYjLbmfxGudKnFZXo7XuZrHYRUnMQLlQyrd0yN0rXuhJtzoZ5RSlY7N5tjCDGy4aEO4QrlFsznNGj8lGvyuyh3Wp5ajhHUpmFiQdCDYg6EEcwaFJNjMHJEQJUZCyh1DC11bk3hoaHUouO+hzr3UIJJ4GQ2dWQ2BswKmx5Gx6qEtNaMiNANNCRjUJH4EdN+5V86y4r2o9rhG8i72AP4iPxH51RS2Z6WJ2R7EnIUMwtAFAZr4QPmw+0Hk1C2j7jy/EHpx/7vKr8PuzJxj8FfJYYU6HuI/EH/ANarxsdEy3/jNV3qU+mj/uabdfeIYbMsgZ4yOiBbonuv1GvKqwc7an0GIwzqax0Zs9l49Z41kXS/Mc8pB1BrfS9iPOqU3CWVnXVhWVG8AkAUx2OtiDy1rlo14dw1T3K2fDTldHjBtysSPafdXWXQ0xyJl5saNlhXMbsRcnxqEYK7Tm7CbX2kuHjLtz5KvWx7KiTSRFKm6krI8ynlLszMbsxLE951NZHqe3GKirIjqDo4NpY5VIS2aRvkqOYv1nsrfhFPf+U+b456E45bXn37f7I9oYrhJYaseQ7T1nwH/OdaNakvCPPhTWCo2/nlv4OTAYbKLnVjqT41oPFrVMzOuhSabYOIhmwkmDlmWBuIJo5H/lsbZWVz1dx7+6oNVKUZU3Tk7a3XYRN3sNCc+JxsDoNeHhW4kj/2gj5PjQKjCOs5p+FuajeCfDyYPNlgTDGKAYUDLxFlMh4g01sBbN66g11HB076ZbK3yM2lvKrtjYcM6IkEKyQMmTKZIWzSsmlmJDAdfye+pInXTc4xey0/QqN894cVniUTuI5sPCzKLBTxARJ1devtoVYitPMkno0i2n2VhZMZiMRNJCyo8SBJJAqC0aF5GsbvpoFHM0LXTg6kpyt0/wDoPtXCnHNiFxGSPHQGPiqQJIZEKL0r3yXCjUioHqQ9TOnpJb9mEL4VMbPisW8Bdkdo4UdJFsiBSztaxkewso151JKyRqOc7X7EOC2jFi3wOJxLxhx8ZjIcgKJA2eAMPRAJtfuoRGcajhOXn/wU+NjTD4hcVisXFPiBLG5iwwDrZGXNmYWC2UaC1728aFMkoSzzkm77Itd7Dh5xHJJOkmGjEkgYSqcTMZTmECoACiqbC55ChbWySSk3ovOr8HmpoYBpoShjGh0OwJ6bfVHnWTF7I9rhG8i83e+cR+I/OqKOzPRxOyPY05CpMwtAFAZf4RD/AAy/aL5NQuoe48wlPTTxbyq7D+5mTjP4Mfks8Otl8dfULgfnVWNndqJp/wCN0HGE6r/m0X6ElYT6Y7tl7Vkw7XjOh+Up1VvEdvfXUZuJXUpRqKzNfgN7oX0kBjPfqvtHL11eqqe559TBzjtqXiSJKvRZWH9pB8KsumZfuizm/Zovq2nZSxbKu2rEG19vRYcEXDOOSL1eJ6h+NRKSRzSoyqPQwO0tovO+dz4AclHYBWWUr7nsU6caasjilkCi7EAdpNhUxhKTskRVrQpK83YpcXtov0YBf+8jT1A8/XW2lhEtZng4zjKtlpaeR2CwYhUySG7HUk6nX8zWio7/AGRPPwi0eIq7dP8AZzYYGVzI3+0dg6qtjFRVkebi8RKcnfcsK6MAlCRKASoA3Sg0O2HZbtDJOLZIjGGvz/eEhSB2aUO1Tbi5dF/k5ZZma2ZmbKMq5iTlA5Kt+Q1Ogoc3vuRWoLEqYd2VnCkqls7AaLmNlueq5oTZtXtoTYHZrypM6WtCnEe5sbFgunadaHUKbkm101OO1DgKEiGhIhoSMJoSRsaHSFwbdNvqr51kxftR7XCN5F7u584TxH51no7M9HFbI9lTkK6MotAFAZT4Sfmq/aL5NUPYvoe88wLdNPX5Cr8NuzLxi3pRv3LEbQjJsWC9zdH2X0/Gs9XD1Lt7nq4HieFdOMI/bZbM6VN+WvhWZwkt0epGtTltJC2qLPsd5o9ybC4R5DZR6+oeJrmd4q7KquJp045my2xuCWGMFfl3HT6+31CmHqOVTXY+U4ljak436XNLs/aAlQNfXkQeo9dbbM3YetGtBSRnDhgmIeJgOGdVDf3WK2PrPsqrEp5MyWp5ka06GIcYvQxu3DMuIliRwqqRawF7MoNiTftrXhqUJQU7astxPFa60cjgGzMxvIxc9rEmtiSWx49TGTnuyywmGUchoPxripPKvJbgsNLE1Ly9q3K7GzGeTID0FOp9I9fq51FOFld7mvHYq+kdlsdiKALCrTxm7sU0IEoSIagCUB6bsbE8PZkLo+FwuaQq8ki5s4TMFbLqWkuL69XKh6dJ2opq0fk4doyGfB4rLiPjcjy4VM4TJ/UcqKp6rnuGtDiX30pfdmd0ZLbewJ8Jl4ygB8wDKwZbr8pSRyYdlDLUpSp+4q1Um9gTYXNhewHMm3VQrN9NsWU4XFQQQWdsTh1MUbNIAohEoJdraXYG5sBUG50penKMV1X9jjwGxp8Jh9oLPGUdoI8tyDcGWzWyk91ScQpypwmpLp/ko9sbt4jCorzIArHLowYq1swVwPktbW1CmpRnBXkU9CoQ0JGGhIxjQ6I3NDpCYNum31R51jxntXye3whay+C/3b+cJ4j86oobM9DFbI9nTkK6MgtAFAZT4Sfmq/aL5NUPYvw/vPKz8tP91X4bdmXjP4K+TpeINzFbD5pSa2Odtmp1aeGlQWrETWxLgd3uK4VSe83NgO2q6k4045pF1OvVqSyxZ6HsfZiYeMRp4sTzY8iTXz2IrutK726HqRVlY7QQw0sQfWKp1iw1cp8PhsRBJniIPdpY9xU16dPGQW+hjVOrTleB1SzNicQJJEyFVUFe0i+o7tanF4lSh9vU6hmnUzTVrGf3g2a74q8cROZFLODoTqADfQEACrsFXhGilKSW5xiqUptZUT7M3RmlF2Kxi9hm1J8APfWz142utSujw2rU1eiI9+9lJhcPHwiSzPwmble4JJA6uVvXXEHnndnq1Ycth1CH6+TM4OAIoFaT5+pPMyahwITQCVAA0A2gLxcdG2zjAXyypOJUWx6auuVrECwtqdaF+ZOjl6p3H7v7aWDD4hCf3jNh5YRYkFoZMzBiOQtQmlVUYyXXRr5Rf4/eTBTmOQ5lysXGGMd4klkPTmlcayqL5soFza3XQ0SrUpWb/a3XuQ7y70YeaCdcMTDK5AkPDt8bUAL8ofyhzOU8+XXQ5rV4Si1HR/G/+jvk3qwbnGoZpYknMOR442zFUiRHUadEnKRr20O/XpvOrtXt08IqG3rjfjxkMkHxU4bDg3ZrqQVZyP6idb8hQreITuulrI6to704TExq8odWDCWbDIgy4iVVCqzTX0SwAta9qg7lXpzScr/Hd/JhsXOXdnIALMWsosoub2UDkBUmNu7uQE0A0mhJGxodIhc0O0hMGem3gPOsmM9q+T2uE7yNDuv84j8R+dZ6OzN+K2R7SnIV0ZBaAKAyPwnG2EX7VfJqiWxfh/eeWF+mnr8quwu7MvGV/Bj8nYDW0+aHA0INTufIuV1/ruCe8dX515HFFL7X0PSwNrPuW+1cM0sLojtGxHRdeYI1/Hl6686hUjTqKUldG5mb3HmaK+GYMTdiBqcpHy1t2dd+XPtr0+I0lKCrIy0Krc/Ta1Nga8a5raOZyBINe3/l/wAq7v8AaTklvY6K5IOIbdjkmAdlWCFb5msFZ9ADz6rm3tr26d2loenHLGCb00MJvPtk47FXU3giusffe2Zu+5GndW6nHKjxOIYnO7Ijqw8cSgCoAl6AbQF5sTdXE4uJ5YVUqhy2LAFjpcKD49dhQvp4edRNxKzaGAlgbJNG0bdji1+8do8KFcoSg7SVjloQdMWAkaJ5gt44yqu1xoXNlFr3N+6h0otxcuiOW9DgKEiUAUJGk0JGE0JGMaEkTNQ7SIXah0kGDbpN4DzrJjPavk9rhXul8Gi3Xa+JTxH51no7M3YrZHtachXRkFoAoDHfCp8zX7VfJqiWxfh/eeUK3TTwPlV2F3Zn4x+DH5O8NW0+aHA0IsT4PGNE4deY6u0dYNV1KaqRcWWUqjhK6N/s/GpMgZDcHq6wesEdtfN1qE6csrR7MJKaui+2Xs5F/eFFEp0zWGa3Zfn1V6FGLdLLPbsbaNKK++2vfqTYvGBDY3Nx3aW69RXncQwsXaUNGW1JqKV0Vc+JzIUAsCW1uQekb6gaG1+usUKDUszZzzcbaI80x29GIklZAoWJC8bAWLNYlb3I01F9PbX09HBU4xvu31PLeJjTndq5SSxNPJmcWUaKvZ3+JrZCOVWKMXjHUd0d0MQUWFdnnSk5bklQciXoBKAKAShJq9y8O82Hx8MalneKJkA6yknb26ihqw6cozit7HTtlniwIwmIl4+KeVGjjDcRsOB1F/Sa9st+uh1UvGlkk7yv82OTaG5bQ4OTENKDJEyq8SC4TMQCGfrYZhcDlQ5lhnGm5N6ossJu7KNlSIWhUyYiN8zTRhMgjFrtewN+rnQsVGXoNaatdTnO67SRwCTEqY44sTIzRIsgAikAIiKgGW9+Zv3UI9DMleWmv9GVj7nTHGthImV2Vc4c3VcpUMpYWJQm4Fj10K+Xl6mSJ07Y3OyzYaLDScUziRSx0UPCxWYggfJFj28uuh1PD2lGMHe/+Cik2WPjS4dJY5MzpGJUuUJcgXHaAT+FCpw+/Knc795t1zhuGY5GmEjyQ24bI/EibKwVNSyk8iKFtWhktZ3My+mh5jQ+rnQqsRM1DqxEzUOkiF2qTtITCnpN4DzrLitkexwveRpd0j/EJ23H51npLc24vZHtychQyC0AUBjPhY+Zr9qvk1Q9jRhveeSI3TX1+VXYbdmfi/4UfksFatp820ODUIsOzUIsW+6eGDYlXuQUBcWNteQP41kxs3Ci2jZg5NTPRo9pOL317L9Xsrx44uS3PaWIfU55pSxufD2VRUqObuyqdRzeoyqzg8ulUiecNz4sn4sSPMV9VSacF8I8rFL7x16sMoXqCAvQBQCUAUJCgLzc/bIwuIzOWETo6SBb63U5SVHOzW8LmhdQqenK72ZW7Jx5w88cwUMY2DhW5G3b76HEJZZKSL7/AK0ZpXMkSnDyRvE2HQlVAcli4J5yZjcsdTQv5ltu60atYp4NrZcHJhcl88qTZ78sq5SLW1vprQqjO1Nw83LDBb4SwDC8JQpwyyIbm6yiRsxBHVyHroWRruOW3Q6l37aNnOHgSLiBy5Lu7u7AhWZ21IW5IXlQ7WJavlVji2Pve2HSBRGHMDzMCx0ZJ1tIh006XSvQ5hXcUtL2v/Uj2jvZdcmGw8WEQkEmIXkbKbreQ62BANqEyrXVopI6dob+vLaQwIMUE4YxGZzkBFiYoycsbkHmKHcq7lrbXuYxnoUpELPQ7SImepO0iFnodpDsI3SbwHnWfEK6R6vDN5Gl3Ma+JXxX86oirXNmK2R7knIVwZBaAKAxfws/M1+1Tyahow3vPIQ3TX1+VX4bdlHFvwl8nar1rPnrDw9Dmw7PQixoNym/fn6jea1h4h+D+qNOEX8Q3FfPnpBQBQGG3xwfDnEo+TKLH6yj8xb2V7vDquenle6/sYMZT/mKa9egYLC3qQF6gC0IEoAoAoSJQBQCXoBpNCRCaEjSaEjGahNiMtQ6SI2eh0kQu9SdpELvQ7SImeh0kRM1DtIlwZ1bwHnVFfZHp8O3Zp9yj/Er/t8zVKW5rxWyPdE5CqjILQBQGK+Fr5kv2qeTUNGG9549Y3B06+dXUpqL1GOoSrQUY9zpS57PafdVrxEEeV9MreBxJHo+39KcxAfS63gXMe72/pTmIEfS63gu90tqxQSkykLmXKrX0GtzfTS+mvdWXGfxqdody2lw+rTbkz0avDs1ozqwtQQFAZ/fmVVwjZwbsyrHb0+Y16tAa34BSVTN06iVF1FYxMUbkXsv3v0r1+ZpmX6VW8D8jdi/e/SnNUx9Kr+P3F4bdi/e/So5qmR9Jr+ACN2L979Kc1TH0mv4/cVYnPUv3v0pzVMfSa/j9xeC/Yv3v0pzNMfSq/j9xCjdi/e/SnNUx9Jr+P3GlW7F+9+lOapj6TX8fuMJbsHt/SnNUx9Jr+P3EGbu9v6U5qmT9Kr+P3Aq3Yv3v0pzVMfSq3j9xpVv7fvfpTmqZP0qv4/cOC56l+9+lOapk/S63gb8Vk/t+9+lOapnX0yt4EOAk7F+9+lOapk/TavgY+z5P7fvfpTmqZ0uG1fBE2zZP7fvfpTmqZ19Oq+Bh2VL/Z979Kc1TJ+n1SM7Jl/s+9+lOapnXI1BkuyZFFzkt9b9KlYmm9CeRqEcOGZb3trbke+/ZUTqxa0NmEw86TeY0m5I/il8V8zVad07HeK2R7qnIVUZRaAKAzXwg7KfE4XIhAKuH1vyAIsLDnrUpXLKVTI7nkjbBn5ZDp3GuvT8l/NLsKmw5wLZD7KOn5I5pdgOxJ/QPsNPS8k81HsH7Dn9A+w09PyOaj2GSbAnP9B9hrpQS6jml2PZd2YRJg4OIvTVAja69C66nn1A+uqKlGEtyvLGauY/fXbWIgxQgwiKwCKz51ZjdidBZhpYD21zHA0mrszzpxi7HbuNtWaaRo8ZEFJF42UFV05qQSdevn1VMsHSjqjqnCF7F7vzsn4xg3VQM0dpUGg1TUj1rerIxS0Roasjy/D4WUqCI21rnl/I5ldh64Ob6JvZT0PI5ldgGCm+jao5d9xzK7C/Epvompy/kcyuwLg5vompy77k8yuw9cNN9E1T6D7kcwuw1sJN9E1Ry77jmV2GfEZvompy/kcyuww7Om+ianLvuTzK7Amzph/229lOX8kcyuwp2fNb+U1OX8jmV2E/Z030TU5fyTzK7DhgZvompy/kcyuw9cHN9E1OX8jmV2HHCzfRNTl/JHMrsNbBzfRNUct5J5ldhPiU30TU5byOaXYQ4Kb6Nqnl33HNLsKcFNb+U3sqeX8jmV2EkwExFuE1Ry77jml2Iv2VL9E3sqfQfcc0uxabsbMkXEKeGQLjmPGrIwyJ6lVWrnsewpyFcFQtAFABFAR8BfRFLgOAvoilwHAX0RS4DgL6I9lLgOAvoigFVQLgaCp6F1MzOCUSbRnJX5IRPYo99dvSJXPWRopcKpHIAjUHsI5Vxc5HQvmGo15EUNMZZkVmx4VRpISB0D0b+idV/A/hXUu5mas7FpwF9EVwA4C+iKAOAvoigDgL6IoA4C+iKAOAvoigDgL6IoA4C+iKAOAvoigDgL6IoA4C+iKXAcBfRFAHAX0RQBwF9EUAcBfRFAHAX0RQBwF9EUAcBfRFAHAX0RQBwF9EUAohUcgKAfQBQBQBQBQBQBQBQBQEcUgYXHK5H3SQfxBrpq25dS1VzObFnQ43EZTe7fit0P4qatqwcUk+xnU1JtruaeqDooN49uLgnjZlLLLmDZTqMmWxAOh+VW3B4SWIzWeqsUVsWsPbMtGRx7x4SQiRZlVwLWkuhI52N/yqZ4CvB2ynXO0Kivm1LnZu0Y50DxsGB7PxBFZatKdOWWaszqFSM1mi7o6qrOwoAoAoAoAoAoAoAoAoAoAoAoAoAoAoAoAoAoAoAoAoAoAoAoAoAoAoBaA8zxu2sXhVkguoUF8svNgrMTpr/d2XFe9GGFmlWd+mh5mfFR/gq3ydvwc4UktJ1ch2+J8Tr668vF1fUm5G2jT9OCib6spcV23NljER5Ta41BtyPd2V3TqSg7xZzKEZboxO0NyXXVSreOh/CvQpcTrQWW9zJUwNKTvY7Nz9lzQynkEPMA3vaqMVipYh3l0LaFCNFWibusZoCgCgCgCgCgCgCgCgCgCgCgCgCgCgCgCgCgCgCgCgCg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data:image/jpeg;base64,/9j/4AAQSkZJRgABAQAAAQABAAD/2wCEAAkGBxQSEhUUExQWFRQVGBUUFRUUGBgYFhYcFBcWFxQYFhcYHSggGRwlHBQVITEhJSksLi8uGB8zODMsNygtLisBCgoKDg0OGxAQGywkHCQsLCwsLCwsLCwsLCwsLCwsLCwsLCwsLCwsLCwsLCwsLCwsLCwsLCwsLCwsLCwsLCwsLP/AABEIALcBEwMBEQACEQEDEQH/xAAbAAABBQEBAAAAAAAAAAAAAAAAAQIDBQYEB//EAEUQAAIBAgMEBgQLBwMEAwAAAAECAwARBBIhBQYTMSJBUWFxsVKBkdEHFDI0U3JzkqHB4RUjJDNCYpNkgvAWQ4PSRFSi/8QAGwEBAAMBAQEBAAAAAAAAAAAAAAEDBAIFBgf/xAA3EQACAQIEBQMCBAYBBQEAAAAAAQIDEQQSITEFFEFRYRMycRUiM1KBkSNCobHB0QZDcuHw8WL/2gAMAwEAAhEDEQA/APTK88sFoAtQBagC1AFqALUAWoAtQBagC1AFqALUAWoAtQBagC1AFqAKALUAWoAtQBQBQBQBagC1AFqALUAWoAtQBagC1AJQBQBQGQ+FGQrgxYkfvFF1JB5N2V1EuoL7jyd9oOBrI4/3t76tSuaJOMd7II9psDpKwPK4dvfU5X2OPVpd0SftI/St99vfTK+w9Wl3QrbSP0rffb31GR9ifVpd0NbaZv8AzW+83vqMj7D1qP5kM/aDa/vH6v6299Mr7D1qP5kL+0nFrSv45399dZH2Idaj3Qq7Sbrke31mv199HF9iPVpfmQ5doN9K/V/U3vqMr7HXrUfzIU7UawHFewPLO3vpkfYj1aP5kNG0nGolf7zVOV9h61H8yG/tFvpH+83vqMr7D1qPdDTtB7/zHt9ZvfTK+w9aj+ZHbFtVgLcVhfmMza+NQ4y7EerR/Mjpi2w2n75+z+Y3vqMkuw9Wl3RP+2yf++w/8je+usj7HHq0u6AbbP07f5G99RkfY69Wl3Qo26bfz2/yN76ZX2Hq0u6AbdNv57f5G99TlfYj1KX5kIu3D/8AYb/I3vqMj7D1aXdCnbn+ob/I3vqMj7E+rS7oUbd/1B/yN76ZJdh6lLuh/wC3v9Qf8je+pyPsc+pT7oibb3+ob/I3vqMj7HXqUu6GHbl//kN/kb30yvsPUpd0Qvtm+nHJH2h99Mkuw9Sl3QsW27DScj/e3vpkfYepT7oJNuXI/fsf/IffTJLsFOn3Q19u2ueOSb3/AJh17+dMkuxOen3RyYnbbvYCVzbX5beHbUNNblkHB7WZe7g7VkTEEZmYOFXpEm2pOgJ7qWuirEbI9iU1WZhaAKAxvwqfM1+1Xyauol1D3HkjJ019flWmjuUcV0pL5OtY+6rz59yJEhvoBc+FDm7bsjsi2b6Vh3cz7qzTxVOPk9bDcFxNbWX2rzv+x1R4FB/Tf636WrLLGTe2h7dHgGHj725f0RKIF9FfujztVTxFV/zG2PC8Iv8ApoDCvor91fdRYiqupEuFYOX/AE0RyYRD1W8PcauhjZL3K552J/49SlrSk4vzqjmlw2Xst2/85Vup1YzV4nzOLwVbCytUXw+jGZB2VYY7i5B2UFwyDsoLiZR2UF2JlHYKE3YmUdlBdiFR2UF2IVHZUE3Y0qOyguxMooLiFR2UJuNKjsoTcaUHZQ6uMKDsoTcaUFCbkbRih0pMjMfdQ6UmMMdCVIjaOpOlIjaOh0mLhk1bwHnVFfZHrcN1cjR7nL/Er4jzNUR2ZsxWyPck5CqzKLQBQGO+FMfwa/ap5NXUS6h7jyfL019flWijuZ+LfhL5LLDQFjYes9lWzmoK7PCoUJ16ipwWrLWKIKLKPX1nx91eVWryqeEfcYHhlLCrTWXV/wCh1UHohQkKEBQBQkK6jJxd0VVqMK0HCaumcUyZT3Hl7q9ejVVSNz4DiXD5YSpbeL2Y21XHmiUAlCRDQCGhJocLuXiHhWZmihR7ZeNIEuGFw3d4c6g0xws3HNovkptqYMQyFFlSUADpx3KXPMAnnbtoUzioysnc4zQ5LXauwJIcQmHFpJHWNgF7ZBcLr199C6dGUZ5N2VLrYkHmCQfEaGhWNoASMsQoBJJAAGpJOgAHbehIuJw7RsUdSrKbMrCxB7CKEtNOzISKAaVoSMK0JuMZaHVyJlodpkTLUnSYmHHSbwHnWfEbI9fhe8jQ7n/OV8R+dUx2ZuxWyPcE5CqzKLQBQGQ+FAfwi/ar5NXUS6h7jyojpp660Ud2ZuL6UV8mgw8WVQOvmfd6vfWLFVc0rLZHp8EwSo0PUl7pf26IkrKe0FAFAFAFAFAFAMmjzAj2HsPUauoVfTnfoYeI4RYmhKHXdfJxRtcd/I9xGhr2T86nFxlZjqHI00AhoSNNCTc4fHxLsmJ+As5gmZHExJVTJds1l5jUAA1BvU4rDp2vZ9Ti2Tu9LtCZXeAYWAqelDGI00BIIVj0rnmddKHFOjKtK8lZeFYk2/srBN8Wkif4vA4njaQo0mZsPIFDEDrcEm/ZQmpCl9rTsnf+jNBjMLh/2xGxmdp7xZIhH0bCPmZCbfJuaGiUYcwm3rppYzG3tz+F8UWNi0sz8GYk3CykobacgM5v9WoM9XDZcqW70fyQ4zc3gPBx51SKaWWMyFcuVYycrm5/rAuOy4vUkPDZWsz0bHbd3Y4UsTQxyHDF404pkjkDFnAuGj+QDcc+uhM6GWSyp5dOvksYtzo2xc7S5hAJ2jjRT0nt03LO3yURdSx1NrDXmLOXTqNy2vocmJ3aw37SkgeTg4fIJYekBxAwXKiu+guS2p7KHLow9Zxbst0crblSvi1hWNoIpMzRvKyyDKigt049GPYO+hHLyc7JWR2bd+D9YMNLMk/EK2ljWwGeGyZnPeC/VpYDtodzw2WLknf/AEYIihlI2Wh0iFxQ7QmFHSbwHnWfEbI9jhe8jRbqL/ERntI/OqYbM3YnZHtachXBmFoAoDJfCYt8Iv2q+TV1Euoe48xhivLGO838ALnyq2Esqb8HGOper6cO8kXl68xu7ufTxWWOVCVAChIUICgCgCgC9CQoQV8ukpHUwDfkfK/rr2MNPPTTPguN4dUsS2tnqOq88YQ0JG0JEoSW+7+8cuD4nDCMJAuZZBmW63KsBfmL0LqVeVK9upzy7fxLStKZnMjKyFjY2VxZlUWso8LUIdao5Zr6nM+0HMCwEjhq5kUW1DMLGx7O6oOczy5Oh0y7wTNiVxV14yZcpC6dAZRcdemhodutJzU+oQ7w4hQQJL3mXE3YAkSKb5lJ5X6xyIoFWn363/UfNvTin1eTOeKs4ZlBKugsCotYC2lrWodOvN7vrclxm+GKkUKWRVzrIVjjRAzIQylrC51A9lCZYipJW/siDF70YqRJY2mIjmZndFCgEtqQDbMBpyvahEq9SSab0YQ7z4hTCQykwI0SFkViUbmj3+UB1UJVeat4JMVvhi3K/vAgVXRVjRFVRILPYW5kX16uq1CXiKj6nL/1FiboeJfJCcMoKqRwyLFSCLHq1Oug7KHKqz79LfoUxFDkYwodIicUOkNwi9JvqjzrNidke1wreRod2R/Ep4j86op7M3YrZHtKch4VBmFoAoDK/COP4VftV8mqUXUPceb4XWRfCQ/gB+ddSf8ADl8GjLetT/7v8Msq8890KA5sRjAtwAWI5gdXieQqyNNy8Eb6BA8hGqKOvVtddeoVMowXUl3uPea5yrq3X2L4n8q5UerJS0uS8h7653IIocPLO2WAs7diKLD6ztoPbV0Iaao5m1BXk7Ftjt1sVh04rlZlt0+GCGj7bD+odpHZXcqaa+0op4qE5ZdiuRwQCNQayvR2NL0ODaRs8Z+sD/8AkjyNejgn9rR8r/yOGsJfI41uPkxDQDaAQ0OhDQF3sHBRvhsc7rmeKONozc9Es5BItz6qg0U4RlCbfRFFahQNoBL0JC1AJQk7I9ngvAokRzMUFkJJTOwWz3Gja0OlDVK+5NvPgkgxc0UWbJG2VcxudAL3Pjeh1ViozcV0OF8I4jWQqRG5ZVfqYr8oDwvQ4yu2boQEUAw0OhrChJE4odIMH8tvAedZsTsj2eE7yL/dv5xGe8fnVFPZnoYnZHsychUGYWgCgMt8I3zUfaL5NUouoe482wwtKn1XH4X/ACqWrwl8Ghzy1qT/AP1b+jLOsB7ohPqogSR7GdouKbRQAjLnDZpmJ6IRQCWufaa1Qg+u5TUxVOlo9WWOG3WxJ6c8MpTnwonjSYjvjJzeoEGro4VxV7GCfFoXyxX7mk2fu7gZkDRxnLqCM0ikEaMrre4YdYNctdznnKr6nT/0xgowXaFLKCxMhZgABcnpE0RDxdV9TkSEyJxJRNHFYMuGw37vhoR0WxDjUORrlGgBFbsPhXO13a55GK4hkbSTbW4QY7gdNJJZILqskUxDyxZyFR43/rQsQpDcrioxOElR16DB4+NfRblRjt1pDO3BTKjrxQrEAISbNHcXF+RtfrrzKkG9UfR0sXHIs2+xkduxlWRWFmD2IPMGxrRgt5I8f/kDUqUGvIVvPjBDQkbQkQ0JENAaPclc/wAbh+lwk2X6yZWX86hmnDauUe8WanDrAiDAxRqJMTgmklIJLGThhohqfrm3eKGtZEvSS3jqGwd38KIIs8UT8eAOruc0jysjOyoL9BUVefO57tQpUaeRXS1X63/8EOIwK4nZ0a4eJZc6QqnDRQYJUvx5JpL3AI6iPOhDgp0Uoq+36Pq2zs2fDhsM2HwUYR3xkLrNNrZhkkyEXOgZr27bCh3FQg401vJaso9lblRSYNJXJE0kM5RS1i0wzcJQvM5RG1x391CmGFi6ab3af7gjQRHZZmiZy0ceUq2TI3GurMLdK2blfqoPtj6eZdCxixOHO1MRGuHRJxxys8srWL5DbonRQc3fQsTh60lbXXVsqt7+CNnQRQNnXDztCzj5LsYy8jA9hYm3hQrr5VSUY9Hb+hhaGIaaHQwihIxhQkTCjpt9UedZcVsj2+EbyL7dwWxEfiPzqilsz0cVsj2VOQoZRaAKAy/wiD+GX7RfJqlF1D3HmV7Sxnva/hbX8KupLNdeCniNX01CfaSLvC4cyOqDmxCj1m1eZl1sfT+osmfoaTE7ujDyQuDxUVl4oIGmvysvo6+qrsmVqxkWJzxaenYtp0fjGQhwIIpZI1kKsA7skautiT0QWIB5X6q9LCQU6iTPBx1SUKTa3MxtrbynERxxRMpsqyszEs7H+tTfl3+Vq+hpUpRTzW8aHz1TJOOaOjsbDZMLELP9IWim/vZBeKTxsChPX0eyvCx9JRndHt8NrOdJJlhicGJgIj8l2TN3qGDMPAhSPXWOmryN9R2iZnfuDEBp443KLMbkclkW1st+r9K+iwvpyjF21R8zXnOlVlfaRBujsR3idG6QEUoY62u6tkUHrsbH1Vzj5x9Nx6s6wCcq+eOyNHhiyqOgIwNXCkNqeZueY5Ht17q+dZ9VFI80+EAg4liOQkUHxyWP4g11hX98kZuLxfKwfyVtbj5AQ0A9I9Lnl/y9Vznl0W5vweCde8pO0V1OaOUNqDcVYZJRyuw40OSTC4p42zRsUaxW6mxswsR66Hak46ojjlZSGViGHIgkEdWhHLSoIu9zVbvPhYcmLE4Vo4pFbDtcyGVkKXTqKNmzd3KhqpOnH777Lbz4MlHIyggMQDowBIB8QOdDKrpAkhBBBII5EEgi3Kx6qEpiriHBDB2DLqpDEFbm5IN7jWgu+4jzsbXZjl0W5Jy636PZrrpQm7OnZ8SzzWnmMee95XBfpf05ze9if6uqh1BKUrSdvJfbcwi4XArh2ljklbEGYcJg4CCPIGJHK/ZQuqRVOnkvd3voZOhmENCRhoSNIodBhR02+qvnWXFbI9rhHukXm7w/iI/EfnVFLZnpYrZHsichQyi0AUBmt/x/DD66+TVKLaPuPMMUtnQfW8qvw+7MfGPwV8/4LnZ+JyPHIOalW+6dfI+2seIjkqnucKrcxgo33Ss/0PUFUSAOpuCA0ZHhz8TyqxMovldjpw0SK7swLZ1KMCSRY20AOg5dXbVtKrkehmq01ONipl3cizXV3t2ELmHcG/SvT+qO2yueT9HV9JOxcI2VBGoyovIfmT1mvNq1pVHeR6tHDxpJRj0GFrcyB2dVVF+W5JI5YWbpDsYBh+NdxqzjsyudGEvcgDm2UaL2DQewUlUlLdiNOEfain3g23HDE2R0aa+XJzKnrJHcK8tVaqm77djXQoynNXWh5njI+IGBOp1v33vf21oo1Mk8zNmOwixFB01+hxLfkdCOYr2U1JXR+dVacqc3CejQ9Eue7rqJSUVdnWHoSr1FCP8A6jg2tiMx4S92Y9g6l/M1VTjd5me1iqkKMPRhst/LJYIgoAFXnhylmdy93e2IJw8sr8LDQ24snXc/JRB1sdPaKFlKkp3lJ2it2R7exuFcKmFw5iCk3kdi0kg6sw5DtoKkqbsoRt56sp6gqJPir8IzZG4QbIXt0Q1r5b9tCcry5lsavauxsHGDAWaLEJh1n4ruMkrFQzRZDoDYjLbmfxGudKnFZXo7XuZrHYRUnMQLlQyrd0yN0rXuhJtzoZ5RSlY7N5tjCDGy4aEO4QrlFsznNGj8lGvyuyh3Wp5ajhHUpmFiQdCDYg6EEcwaFJNjMHJEQJUZCyh1DC11bk3hoaHUouO+hzr3UIJJ4GQ2dWQ2BswKmx5Gx6qEtNaMiNANNCRjUJH4EdN+5V86y4r2o9rhG8i72AP4iPxH51RS2Z6WJ2R7EnIUMwtAFAZr4QPmw+0Hk1C2j7jy/EHpx/7vKr8PuzJxj8FfJYYU6HuI/EH/ANarxsdEy3/jNV3qU+mj/uabdfeIYbMsgZ4yOiBbonuv1GvKqwc7an0GIwzqax0Zs9l49Z41kXS/Mc8pB1BrfS9iPOqU3CWVnXVhWVG8AkAUx2OtiDy1rlo14dw1T3K2fDTldHjBtysSPafdXWXQ0xyJl5saNlhXMbsRcnxqEYK7Tm7CbX2kuHjLtz5KvWx7KiTSRFKm6krI8ynlLszMbsxLE951NZHqe3GKirIjqDo4NpY5VIS2aRvkqOYv1nsrfhFPf+U+b456E45bXn37f7I9oYrhJYaseQ7T1nwH/OdaNakvCPPhTWCo2/nlv4OTAYbKLnVjqT41oPFrVMzOuhSabYOIhmwkmDlmWBuIJo5H/lsbZWVz1dx7+6oNVKUZU3Tk7a3XYRN3sNCc+JxsDoNeHhW4kj/2gj5PjQKjCOs5p+FuajeCfDyYPNlgTDGKAYUDLxFlMh4g01sBbN66g11HB076ZbK3yM2lvKrtjYcM6IkEKyQMmTKZIWzSsmlmJDAdfye+pInXTc4xey0/QqN894cVniUTuI5sPCzKLBTxARJ1devtoVYitPMkno0i2n2VhZMZiMRNJCyo8SBJJAqC0aF5GsbvpoFHM0LXTg6kpyt0/wDoPtXCnHNiFxGSPHQGPiqQJIZEKL0r3yXCjUioHqQ9TOnpJb9mEL4VMbPisW8Bdkdo4UdJFsiBSztaxkewso151JKyRqOc7X7EOC2jFi3wOJxLxhx8ZjIcgKJA2eAMPRAJtfuoRGcajhOXn/wU+NjTD4hcVisXFPiBLG5iwwDrZGXNmYWC2UaC1728aFMkoSzzkm77Itd7Dh5xHJJOkmGjEkgYSqcTMZTmECoACiqbC55ChbWySSk3ovOr8HmpoYBpoShjGh0OwJ6bfVHnWTF7I9rhG8i83e+cR+I/OqKOzPRxOyPY05CpMwtAFAZf4RD/AAy/aL5NQuoe48wlPTTxbyq7D+5mTjP4Mfks8Otl8dfULgfnVWNndqJp/wCN0HGE6r/m0X6ElYT6Y7tl7Vkw7XjOh+Up1VvEdvfXUZuJXUpRqKzNfgN7oX0kBjPfqvtHL11eqqe559TBzjtqXiSJKvRZWH9pB8KsumZfuizm/Zovq2nZSxbKu2rEG19vRYcEXDOOSL1eJ6h+NRKSRzSoyqPQwO0tovO+dz4AclHYBWWUr7nsU6caasjilkCi7EAdpNhUxhKTskRVrQpK83YpcXtov0YBf+8jT1A8/XW2lhEtZng4zjKtlpaeR2CwYhUySG7HUk6nX8zWio7/AGRPPwi0eIq7dP8AZzYYGVzI3+0dg6qtjFRVkebi8RKcnfcsK6MAlCRKASoA3Sg0O2HZbtDJOLZIjGGvz/eEhSB2aUO1Tbi5dF/k5ZZma2ZmbKMq5iTlA5Kt+Q1Ogoc3vuRWoLEqYd2VnCkqls7AaLmNlueq5oTZtXtoTYHZrypM6WtCnEe5sbFgunadaHUKbkm101OO1DgKEiGhIhoSMJoSRsaHSFwbdNvqr51kxftR7XCN5F7u584TxH51no7M9HFbI9lTkK6MotAFAZT4Sfmq/aL5NUPYvoe88wLdNPX5Cr8NuzLxi3pRv3LEbQjJsWC9zdH2X0/Gs9XD1Lt7nq4HieFdOMI/bZbM6VN+WvhWZwkt0epGtTltJC2qLPsd5o9ybC4R5DZR6+oeJrmd4q7KquJp045my2xuCWGMFfl3HT6+31CmHqOVTXY+U4ljak436XNLs/aAlQNfXkQeo9dbbM3YetGtBSRnDhgmIeJgOGdVDf3WK2PrPsqrEp5MyWp5ka06GIcYvQxu3DMuIliRwqqRawF7MoNiTftrXhqUJQU7astxPFa60cjgGzMxvIxc9rEmtiSWx49TGTnuyywmGUchoPxripPKvJbgsNLE1Ly9q3K7GzGeTID0FOp9I9fq51FOFld7mvHYq+kdlsdiKALCrTxm7sU0IEoSIagCUB6bsbE8PZkLo+FwuaQq8ki5s4TMFbLqWkuL69XKh6dJ2opq0fk4doyGfB4rLiPjcjy4VM4TJ/UcqKp6rnuGtDiX30pfdmd0ZLbewJ8Jl4ygB8wDKwZbr8pSRyYdlDLUpSp+4q1Um9gTYXNhewHMm3VQrN9NsWU4XFQQQWdsTh1MUbNIAohEoJdraXYG5sBUG50penKMV1X9jjwGxp8Jh9oLPGUdoI8tyDcGWzWyk91ScQpypwmpLp/ko9sbt4jCorzIArHLowYq1swVwPktbW1CmpRnBXkU9CoQ0JGGhIxjQ6I3NDpCYNum31R51jxntXye3whay+C/3b+cJ4j86oobM9DFbI9nTkK6MgtAFAZT4Sfmq/aL5NUPYvw/vPKz8tP91X4bdmXjP4K+TpeINzFbD5pSa2Odtmp1aeGlQWrETWxLgd3uK4VSe83NgO2q6k4045pF1OvVqSyxZ6HsfZiYeMRp4sTzY8iTXz2IrutK726HqRVlY7QQw0sQfWKp1iw1cp8PhsRBJniIPdpY9xU16dPGQW+hjVOrTleB1SzNicQJJEyFVUFe0i+o7tanF4lSh9vU6hmnUzTVrGf3g2a74q8cROZFLODoTqADfQEACrsFXhGilKSW5xiqUptZUT7M3RmlF2Kxi9hm1J8APfWz142utSujw2rU1eiI9+9lJhcPHwiSzPwmble4JJA6uVvXXEHnndnq1Ycth1CH6+TM4OAIoFaT5+pPMyahwITQCVAA0A2gLxcdG2zjAXyypOJUWx6auuVrECwtqdaF+ZOjl6p3H7v7aWDD4hCf3jNh5YRYkFoZMzBiOQtQmlVUYyXXRr5Rf4/eTBTmOQ5lysXGGMd4klkPTmlcayqL5soFza3XQ0SrUpWb/a3XuQ7y70YeaCdcMTDK5AkPDt8bUAL8ofyhzOU8+XXQ5rV4Si1HR/G/+jvk3qwbnGoZpYknMOR442zFUiRHUadEnKRr20O/XpvOrtXt08IqG3rjfjxkMkHxU4bDg3ZrqQVZyP6idb8hQreITuulrI6to704TExq8odWDCWbDIgy4iVVCqzTX0SwAta9qg7lXpzScr/Hd/JhsXOXdnIALMWsosoub2UDkBUmNu7uQE0A0mhJGxodIhc0O0hMGem3gPOsmM9q+T2uE7yNDuv84j8R+dZ6OzN+K2R7SnIV0ZBaAKAyPwnG2EX7VfJqiWxfh/eeWF+mnr8quwu7MvGV/Bj8nYDW0+aHA0INTufIuV1/ruCe8dX515HFFL7X0PSwNrPuW+1cM0sLojtGxHRdeYI1/Hl6686hUjTqKUldG5mb3HmaK+GYMTdiBqcpHy1t2dd+XPtr0+I0lKCrIy0Krc/Ta1Nga8a5raOZyBINe3/l/wAq7v8AaTklvY6K5IOIbdjkmAdlWCFb5msFZ9ADz6rm3tr26d2loenHLGCb00MJvPtk47FXU3giusffe2Zu+5GndW6nHKjxOIYnO7Ijqw8cSgCoAl6AbQF5sTdXE4uJ5YVUqhy2LAFjpcKD49dhQvp4edRNxKzaGAlgbJNG0bdji1+8do8KFcoSg7SVjloQdMWAkaJ5gt44yqu1xoXNlFr3N+6h0otxcuiOW9DgKEiUAUJGk0JGE0JGMaEkTNQ7SIXah0kGDbpN4DzrJjPavk9rhXul8Gi3Xa+JTxH51no7M3YrZHtachXRkFoAoDHfCp8zX7VfJqiWxfh/eeUK3TTwPlV2F3Zn4x+DH5O8NW0+aHA0IsT4PGNE4deY6u0dYNV1KaqRcWWUqjhK6N/s/GpMgZDcHq6wesEdtfN1qE6csrR7MJKaui+2Xs5F/eFFEp0zWGa3Zfn1V6FGLdLLPbsbaNKK++2vfqTYvGBDY3Nx3aW69RXncQwsXaUNGW1JqKV0Vc+JzIUAsCW1uQekb6gaG1+usUKDUszZzzcbaI80x29GIklZAoWJC8bAWLNYlb3I01F9PbX09HBU4xvu31PLeJjTndq5SSxNPJmcWUaKvZ3+JrZCOVWKMXjHUd0d0MQUWFdnnSk5bklQciXoBKAKAShJq9y8O82Hx8MalneKJkA6yknb26ihqw6cozit7HTtlniwIwmIl4+KeVGjjDcRsOB1F/Sa9st+uh1UvGlkk7yv82OTaG5bQ4OTENKDJEyq8SC4TMQCGfrYZhcDlQ5lhnGm5N6ossJu7KNlSIWhUyYiN8zTRhMgjFrtewN+rnQsVGXoNaatdTnO67SRwCTEqY44sTIzRIsgAikAIiKgGW9+Zv3UI9DMleWmv9GVj7nTHGthImV2Vc4c3VcpUMpYWJQm4Fj10K+Xl6mSJ07Y3OyzYaLDScUziRSx0UPCxWYggfJFj28uuh1PD2lGMHe/+Cik2WPjS4dJY5MzpGJUuUJcgXHaAT+FCpw+/Knc795t1zhuGY5GmEjyQ24bI/EibKwVNSyk8iKFtWhktZ3My+mh5jQ+rnQqsRM1DqxEzUOkiF2qTtITCnpN4DzrLitkexwveRpd0j/EJ23H51npLc24vZHtychQyC0AUBjPhY+Zr9qvk1Q9jRhveeSI3TX1+VXYbdmfi/4UfksFatp820ODUIsOzUIsW+6eGDYlXuQUBcWNteQP41kxs3Ci2jZg5NTPRo9pOL317L9Xsrx44uS3PaWIfU55pSxufD2VRUqObuyqdRzeoyqzg8ulUiecNz4sn4sSPMV9VSacF8I8rFL7x16sMoXqCAvQBQCUAUJCgLzc/bIwuIzOWETo6SBb63U5SVHOzW8LmhdQqenK72ZW7Jx5w88cwUMY2DhW5G3b76HEJZZKSL7/AK0ZpXMkSnDyRvE2HQlVAcli4J5yZjcsdTQv5ltu60atYp4NrZcHJhcl88qTZ78sq5SLW1vprQqjO1Nw83LDBb4SwDC8JQpwyyIbm6yiRsxBHVyHroWRruOW3Q6l37aNnOHgSLiBy5Lu7u7AhWZ21IW5IXlQ7WJavlVji2Pve2HSBRGHMDzMCx0ZJ1tIh006XSvQ5hXcUtL2v/Uj2jvZdcmGw8WEQkEmIXkbKbreQ62BANqEyrXVopI6dob+vLaQwIMUE4YxGZzkBFiYoycsbkHmKHcq7lrbXuYxnoUpELPQ7SImepO0iFnodpDsI3SbwHnWfEK6R6vDN5Gl3Ma+JXxX86oirXNmK2R7knIVwZBaAKAxfws/M1+1Tyahow3vPIQ3TX1+VX4bdlHFvwl8nar1rPnrDw9Dmw7PQixoNym/fn6jea1h4h+D+qNOEX8Q3FfPnpBQBQGG3xwfDnEo+TKLH6yj8xb2V7vDquenle6/sYMZT/mKa9egYLC3qQF6gC0IEoAoAoSJQBQCXoBpNCRCaEjSaEjGahNiMtQ6SI2eh0kQu9SdpELvQ7SImeh0kRM1DtIlwZ1bwHnVFfZHp8O3Zp9yj/Er/t8zVKW5rxWyPdE5CqjILQBQGK+Fr5kv2qeTUNGG9549Y3B06+dXUpqL1GOoSrQUY9zpS57PafdVrxEEeV9MreBxJHo+39KcxAfS63gXMe72/pTmIEfS63gu90tqxQSkykLmXKrX0GtzfTS+mvdWXGfxqdody2lw+rTbkz0avDs1ozqwtQQFAZ/fmVVwjZwbsyrHb0+Y16tAa34BSVTN06iVF1FYxMUbkXsv3v0r1+ZpmX6VW8D8jdi/e/SnNUx9Kr+P3F4bdi/e/So5qmR9Jr+ACN2L979Kc1TH0mv4/cVYnPUv3v0pzVMfSa/j9xeC/Yv3v0pzNMfSq/j9xCjdi/e/SnNUx9Jr+P3GlW7F+9+lOapj6TX8fuMJbsHt/SnNUx9Jr+P3EGbu9v6U5qmT9Kr+P3Aq3Yv3v0pzVMfSq3j9xpVv7fvfpTmqZP0qv4/cOC56l+9+lOapk/S63gb8Vk/t+9+lOapnX0yt4EOAk7F+9+lOapk/TavgY+z5P7fvfpTmqZ0uG1fBE2zZP7fvfpTmqZ19Oq+Bh2VL/Z979Kc1TJ+n1SM7Jl/s+9+lOapnXI1BkuyZFFzkt9b9KlYmm9CeRqEcOGZb3trbke+/ZUTqxa0NmEw86TeY0m5I/il8V8zVad07HeK2R7qnIVUZRaAKAzXwg7KfE4XIhAKuH1vyAIsLDnrUpXLKVTI7nkjbBn5ZDp3GuvT8l/NLsKmw5wLZD7KOn5I5pdgOxJ/QPsNPS8k81HsH7Dn9A+w09PyOaj2GSbAnP9B9hrpQS6jml2PZd2YRJg4OIvTVAja69C66nn1A+uqKlGEtyvLGauY/fXbWIgxQgwiKwCKz51ZjdidBZhpYD21zHA0mrszzpxi7HbuNtWaaRo8ZEFJF42UFV05qQSdevn1VMsHSjqjqnCF7F7vzsn4xg3VQM0dpUGg1TUj1rerIxS0Roasjy/D4WUqCI21rnl/I5ldh64Ob6JvZT0PI5ldgGCm+jao5d9xzK7C/Epvompy/kcyuwLg5vompy77k8yuw9cNN9E1T6D7kcwuw1sJN9E1Ry77jmV2GfEZvompy/kcyuww7Om+ianLvuTzK7Amzph/229lOX8kcyuwp2fNb+U1OX8jmV2E/Z030TU5fyTzK7DhgZvompy/kcyuw9cHN9E1OX8jmV2HHCzfRNTl/JHMrsNbBzfRNUct5J5ldhPiU30TU5byOaXYQ4Kb6Nqnl33HNLsKcFNb+U3sqeX8jmV2EkwExFuE1Ry77jml2Iv2VL9E3sqfQfcc0uxabsbMkXEKeGQLjmPGrIwyJ6lVWrnsewpyFcFQtAFABFAR8BfRFLgOAvoilwHAX0RS4DgL6I9lLgOAvoigFVQLgaCp6F1MzOCUSbRnJX5IRPYo99dvSJXPWRopcKpHIAjUHsI5Vxc5HQvmGo15EUNMZZkVmx4VRpISB0D0b+idV/A/hXUu5mas7FpwF9EVwA4C+iKAOAvoigDgL6IoA4C+iKAOAvoigDgL6IoA4C+iKAOAvoigDgL6IoA4C+iKXAcBfRFAHAX0RQBwF9EUAcBfRFAHAX0RQBwF9EUAcBfRFAHAX0RQBwF9EUAohUcgKAfQBQBQBQBQBQBQBQBQEcUgYXHK5H3SQfxBrpq25dS1VzObFnQ43EZTe7fit0P4qatqwcUk+xnU1JtruaeqDooN49uLgnjZlLLLmDZTqMmWxAOh+VW3B4SWIzWeqsUVsWsPbMtGRx7x4SQiRZlVwLWkuhI52N/yqZ4CvB2ynXO0Kivm1LnZu0Y50DxsGB7PxBFZatKdOWWaszqFSM1mi7o6qrOwoAoAoAoAoAoAoAoAoAoAoAoAoAoAoAoAoAoAoAoAoAoAoAoAoAoAoBaA8zxu2sXhVkguoUF8svNgrMTpr/d2XFe9GGFmlWd+mh5mfFR/gq3ydvwc4UktJ1ch2+J8Tr668vF1fUm5G2jT9OCib6spcV23NljER5Ta41BtyPd2V3TqSg7xZzKEZboxO0NyXXVSreOh/CvQpcTrQWW9zJUwNKTvY7Nz9lzQynkEPMA3vaqMVipYh3l0LaFCNFWibusZoCgCgCgCgCgCgCgCgCgCgCgCgCgCgCgCgCgCgCgCgCg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data:image/jpeg;base64,/9j/4AAQSkZJRgABAQAAAQABAAD/2wCEAAkGBxQSEhUUExQWFRQVGBUUFRUUGBgYFhYcFBcWFxQYFhcYHSggGRwlHBQVITEhJSksLi8uGB8zODMsNygtLisBCgoKDg0OGxAQGywkHCQsLCwsLCwsLCwsLCwsLCwsLCwsLCwsLCwsLCwsLCwsLCwsLCwsLCwsLCwsLCwsLCwsLP/AABEIALcBEwMBEQACEQEDEQH/xAAbAAABBQEBAAAAAAAAAAAAAAAAAQIDBQYEB//EAEUQAAIBAgMEBgQLBwMEAwAAAAECAwARBBIhBQYTMSJBUWFxsVKBkdEHFDI0U3JzkqHB4RUjJDNCYpNkgvAWQ4PSRFSi/8QAGwEBAAMBAQEBAAAAAAAAAAAAAAEDBAIFBgf/xAA3EQACAQIEBQMCBAYBBQEAAAAAAQIDEQQSITEFFEFRYRMycRUiM1KBkSNCobHB0QZDcuHw8WL/2gAMAwEAAhEDEQA/APTK88sFoAtQBagC1AFqALUAWoAtQBagC1AFqALUAWoAtQBagC1AFqAKALUAWoAtQBQBQBQBagC1AFqALUAWoAtQBagC1AJQBQBQGQ+FGQrgxYkfvFF1JB5N2V1EuoL7jyd9oOBrI4/3t76tSuaJOMd7II9psDpKwPK4dvfU5X2OPVpd0SftI/St99vfTK+w9Wl3QrbSP0rffb31GR9ifVpd0NbaZv8AzW+83vqMj7D1qP5kM/aDa/vH6v6299Mr7D1qP5kL+0nFrSv45399dZH2Idaj3Qq7Sbrke31mv199HF9iPVpfmQ5doN9K/V/U3vqMr7HXrUfzIU7UawHFewPLO3vpkfYj1aP5kNG0nGolf7zVOV9h61H8yG/tFvpH+83vqMr7D1qPdDTtB7/zHt9ZvfTK+w9aj+ZHbFtVgLcVhfmMza+NQ4y7EerR/Mjpi2w2n75+z+Y3vqMkuw9Wl3RP+2yf++w/8je+usj7HHq0u6AbbP07f5G99RkfY69Wl3Qo26bfz2/yN76ZX2Hq0u6AbdNv57f5G99TlfYj1KX5kIu3D/8AYb/I3vqMj7D1aXdCnbn+ob/I3vqMj7E+rS7oUbd/1B/yN76ZJdh6lLuh/wC3v9Qf8je+pyPsc+pT7oibb3+ob/I3vqMj7HXqUu6GHbl//kN/kb30yvsPUpd0Qvtm+nHJH2h99Mkuw9Sl3QsW27DScj/e3vpkfYepT7oJNuXI/fsf/IffTJLsFOn3Q19u2ueOSb3/AJh17+dMkuxOen3RyYnbbvYCVzbX5beHbUNNblkHB7WZe7g7VkTEEZmYOFXpEm2pOgJ7qWuirEbI9iU1WZhaAKAxvwqfM1+1Xyauol1D3HkjJ019flWmjuUcV0pL5OtY+6rz59yJEhvoBc+FDm7bsjsi2b6Vh3cz7qzTxVOPk9bDcFxNbWX2rzv+x1R4FB/Tf636WrLLGTe2h7dHgGHj725f0RKIF9FfujztVTxFV/zG2PC8Iv8ApoDCvor91fdRYiqupEuFYOX/AE0RyYRD1W8PcauhjZL3K552J/49SlrSk4vzqjmlw2Xst2/85Vup1YzV4nzOLwVbCytUXw+jGZB2VYY7i5B2UFwyDsoLiZR2UF2JlHYKE3YmUdlBdiFR2UF2IVHZUE3Y0qOyguxMooLiFR2UJuNKjsoTcaUHZQ6uMKDsoTcaUFCbkbRih0pMjMfdQ6UmMMdCVIjaOpOlIjaOh0mLhk1bwHnVFfZHrcN1cjR7nL/Er4jzNUR2ZsxWyPck5CqzKLQBQGO+FMfwa/ap5NXUS6h7jyfL019flWijuZ+LfhL5LLDQFjYes9lWzmoK7PCoUJ16ipwWrLWKIKLKPX1nx91eVWryqeEfcYHhlLCrTWXV/wCh1UHohQkKEBQBQkK6jJxd0VVqMK0HCaumcUyZT3Hl7q9ejVVSNz4DiXD5YSpbeL2Y21XHmiUAlCRDQCGhJocLuXiHhWZmihR7ZeNIEuGFw3d4c6g0xws3HNovkptqYMQyFFlSUADpx3KXPMAnnbtoUzioysnc4zQ5LXauwJIcQmHFpJHWNgF7ZBcLr199C6dGUZ5N2VLrYkHmCQfEaGhWNoASMsQoBJJAAGpJOgAHbehIuJw7RsUdSrKbMrCxB7CKEtNOzISKAaVoSMK0JuMZaHVyJlodpkTLUnSYmHHSbwHnWfEbI9fhe8jQ7n/OV8R+dUx2ZuxWyPcE5CqzKLQBQGQ+FAfwi/ar5NXUS6h7jyojpp660Ud2ZuL6UV8mgw8WVQOvmfd6vfWLFVc0rLZHp8EwSo0PUl7pf26IkrKe0FAFAFAFAFAFAMmjzAj2HsPUauoVfTnfoYeI4RYmhKHXdfJxRtcd/I9xGhr2T86nFxlZjqHI00AhoSNNCTc4fHxLsmJ+As5gmZHExJVTJds1l5jUAA1BvU4rDp2vZ9Ti2Tu9LtCZXeAYWAqelDGI00BIIVj0rnmddKHFOjKtK8lZeFYk2/srBN8Wkif4vA4njaQo0mZsPIFDEDrcEm/ZQmpCl9rTsnf+jNBjMLh/2xGxmdp7xZIhH0bCPmZCbfJuaGiUYcwm3rppYzG3tz+F8UWNi0sz8GYk3CykobacgM5v9WoM9XDZcqW70fyQ4zc3gPBx51SKaWWMyFcuVYycrm5/rAuOy4vUkPDZWsz0bHbd3Y4UsTQxyHDF404pkjkDFnAuGj+QDcc+uhM6GWSyp5dOvksYtzo2xc7S5hAJ2jjRT0nt03LO3yURdSx1NrDXmLOXTqNy2vocmJ3aw37SkgeTg4fIJYekBxAwXKiu+guS2p7KHLow9Zxbst0crblSvi1hWNoIpMzRvKyyDKigt049GPYO+hHLyc7JWR2bd+D9YMNLMk/EK2ljWwGeGyZnPeC/VpYDtodzw2WLknf/AEYIihlI2Wh0iFxQ7QmFHSbwHnWfEbI9jhe8jRbqL/ERntI/OqYbM3YnZHtachXBmFoAoDJfCYt8Iv2q+TV1Euoe48xhivLGO838ALnyq2Esqb8HGOper6cO8kXl68xu7ufTxWWOVCVAChIUICgCgCgC9CQoQV8ukpHUwDfkfK/rr2MNPPTTPguN4dUsS2tnqOq88YQ0JG0JEoSW+7+8cuD4nDCMJAuZZBmW63KsBfmL0LqVeVK9upzy7fxLStKZnMjKyFjY2VxZlUWso8LUIdao5Zr6nM+0HMCwEjhq5kUW1DMLGx7O6oOczy5Oh0y7wTNiVxV14yZcpC6dAZRcdemhodutJzU+oQ7w4hQQJL3mXE3YAkSKb5lJ5X6xyIoFWn363/UfNvTin1eTOeKs4ZlBKugsCotYC2lrWodOvN7vrclxm+GKkUKWRVzrIVjjRAzIQylrC51A9lCZYipJW/siDF70YqRJY2mIjmZndFCgEtqQDbMBpyvahEq9SSab0YQ7z4hTCQykwI0SFkViUbmj3+UB1UJVeat4JMVvhi3K/vAgVXRVjRFVRILPYW5kX16uq1CXiKj6nL/1FiboeJfJCcMoKqRwyLFSCLHq1Oug7KHKqz79LfoUxFDkYwodIicUOkNwi9JvqjzrNidke1wreRod2R/Ep4j86op7M3YrZHtKch4VBmFoAoDK/COP4VftV8mqUXUPceb4XWRfCQ/gB+ddSf8ADl8GjLetT/7v8Msq8890KA5sRjAtwAWI5gdXieQqyNNy8Eb6BA8hGqKOvVtddeoVMowXUl3uPea5yrq3X2L4n8q5UerJS0uS8h7653IIocPLO2WAs7diKLD6ztoPbV0Iaao5m1BXk7Ftjt1sVh04rlZlt0+GCGj7bD+odpHZXcqaa+0op4qE5ZdiuRwQCNQayvR2NL0ODaRs8Z+sD/8AkjyNejgn9rR8r/yOGsJfI41uPkxDQDaAQ0OhDQF3sHBRvhsc7rmeKONozc9Es5BItz6qg0U4RlCbfRFFahQNoBL0JC1AJQk7I9ngvAokRzMUFkJJTOwWz3Gja0OlDVK+5NvPgkgxc0UWbJG2VcxudAL3Pjeh1ViozcV0OF8I4jWQqRG5ZVfqYr8oDwvQ4yu2boQEUAw0OhrChJE4odIMH8tvAedZsTsj2eE7yL/dv5xGe8fnVFPZnoYnZHsychUGYWgCgMt8I3zUfaL5NUouoe482wwtKn1XH4X/ACqWrwl8Ghzy1qT/AP1b+jLOsB7ohPqogSR7GdouKbRQAjLnDZpmJ6IRQCWufaa1Qg+u5TUxVOlo9WWOG3WxJ6c8MpTnwonjSYjvjJzeoEGro4VxV7GCfFoXyxX7mk2fu7gZkDRxnLqCM0ikEaMrre4YdYNctdznnKr6nT/0xgowXaFLKCxMhZgABcnpE0RDxdV9TkSEyJxJRNHFYMuGw37vhoR0WxDjUORrlGgBFbsPhXO13a55GK4hkbSTbW4QY7gdNJJZILqskUxDyxZyFR43/rQsQpDcrioxOElR16DB4+NfRblRjt1pDO3BTKjrxQrEAISbNHcXF+RtfrrzKkG9UfR0sXHIs2+xkduxlWRWFmD2IPMGxrRgt5I8f/kDUqUGvIVvPjBDQkbQkQ0JENAaPclc/wAbh+lwk2X6yZWX86hmnDauUe8WanDrAiDAxRqJMTgmklIJLGThhohqfrm3eKGtZEvSS3jqGwd38KIIs8UT8eAOruc0jysjOyoL9BUVefO57tQpUaeRXS1X63/8EOIwK4nZ0a4eJZc6QqnDRQYJUvx5JpL3AI6iPOhDgp0Uoq+36Pq2zs2fDhsM2HwUYR3xkLrNNrZhkkyEXOgZr27bCh3FQg401vJaso9lblRSYNJXJE0kM5RS1i0wzcJQvM5RG1x391CmGFi6ab3af7gjQRHZZmiZy0ceUq2TI3GurMLdK2blfqoPtj6eZdCxixOHO1MRGuHRJxxys8srWL5DbonRQc3fQsTh60lbXXVsqt7+CNnQRQNnXDztCzj5LsYy8jA9hYm3hQrr5VSUY9Hb+hhaGIaaHQwihIxhQkTCjpt9UedZcVsj2+EbyL7dwWxEfiPzqilsz0cVsj2VOQoZRaAKAy/wiD+GX7RfJqlF1D3HmV7Sxnva/hbX8KupLNdeCniNX01CfaSLvC4cyOqDmxCj1m1eZl1sfT+osmfoaTE7ujDyQuDxUVl4oIGmvysvo6+qrsmVqxkWJzxaenYtp0fjGQhwIIpZI1kKsA7skautiT0QWIB5X6q9LCQU6iTPBx1SUKTa3MxtrbynERxxRMpsqyszEs7H+tTfl3+Vq+hpUpRTzW8aHz1TJOOaOjsbDZMLELP9IWim/vZBeKTxsChPX0eyvCx9JRndHt8NrOdJJlhicGJgIj8l2TN3qGDMPAhSPXWOmryN9R2iZnfuDEBp443KLMbkclkW1st+r9K+iwvpyjF21R8zXnOlVlfaRBujsR3idG6QEUoY62u6tkUHrsbH1Vzj5x9Nx6s6wCcq+eOyNHhiyqOgIwNXCkNqeZueY5Ht17q+dZ9VFI80+EAg4liOQkUHxyWP4g11hX98kZuLxfKwfyVtbj5AQ0A9I9Lnl/y9Vznl0W5vweCde8pO0V1OaOUNqDcVYZJRyuw40OSTC4p42zRsUaxW6mxswsR66Hak46ojjlZSGViGHIgkEdWhHLSoIu9zVbvPhYcmLE4Vo4pFbDtcyGVkKXTqKNmzd3KhqpOnH777Lbz4MlHIyggMQDowBIB8QOdDKrpAkhBBBII5EEgi3Kx6qEpiriHBDB2DLqpDEFbm5IN7jWgu+4jzsbXZjl0W5Jy636PZrrpQm7OnZ8SzzWnmMee95XBfpf05ze9if6uqh1BKUrSdvJfbcwi4XArh2ljklbEGYcJg4CCPIGJHK/ZQuqRVOnkvd3voZOhmENCRhoSNIodBhR02+qvnWXFbI9rhHukXm7w/iI/EfnVFLZnpYrZHsichQyi0AUBmt/x/DD66+TVKLaPuPMMUtnQfW8qvw+7MfGPwV8/4LnZ+JyPHIOalW+6dfI+2seIjkqnucKrcxgo33Ss/0PUFUSAOpuCA0ZHhz8TyqxMovldjpw0SK7swLZ1KMCSRY20AOg5dXbVtKrkehmq01ONipl3cizXV3t2ELmHcG/SvT+qO2yueT9HV9JOxcI2VBGoyovIfmT1mvNq1pVHeR6tHDxpJRj0GFrcyB2dVVF+W5JI5YWbpDsYBh+NdxqzjsyudGEvcgDm2UaL2DQewUlUlLdiNOEfain3g23HDE2R0aa+XJzKnrJHcK8tVaqm77djXQoynNXWh5njI+IGBOp1v33vf21oo1Mk8zNmOwixFB01+hxLfkdCOYr2U1JXR+dVacqc3CejQ9Eue7rqJSUVdnWHoSr1FCP8A6jg2tiMx4S92Y9g6l/M1VTjd5me1iqkKMPRhst/LJYIgoAFXnhylmdy93e2IJw8sr8LDQ24snXc/JRB1sdPaKFlKkp3lJ2it2R7exuFcKmFw5iCk3kdi0kg6sw5DtoKkqbsoRt56sp6gqJPir8IzZG4QbIXt0Q1r5b9tCcry5lsavauxsHGDAWaLEJh1n4ruMkrFQzRZDoDYjLbmfxGudKnFZXo7XuZrHYRUnMQLlQyrd0yN0rXuhJtzoZ5RSlY7N5tjCDGy4aEO4QrlFsznNGj8lGvyuyh3Wp5ajhHUpmFiQdCDYg6EEcwaFJNjMHJEQJUZCyh1DC11bk3hoaHUouO+hzr3UIJJ4GQ2dWQ2BswKmx5Gx6qEtNaMiNANNCRjUJH4EdN+5V86y4r2o9rhG8i72AP4iPxH51RS2Z6WJ2R7EnIUMwtAFAZr4QPmw+0Hk1C2j7jy/EHpx/7vKr8PuzJxj8FfJYYU6HuI/EH/ANarxsdEy3/jNV3qU+mj/uabdfeIYbMsgZ4yOiBbonuv1GvKqwc7an0GIwzqax0Zs9l49Z41kXS/Mc8pB1BrfS9iPOqU3CWVnXVhWVG8AkAUx2OtiDy1rlo14dw1T3K2fDTldHjBtysSPafdXWXQ0xyJl5saNlhXMbsRcnxqEYK7Tm7CbX2kuHjLtz5KvWx7KiTSRFKm6krI8ynlLszMbsxLE951NZHqe3GKirIjqDo4NpY5VIS2aRvkqOYv1nsrfhFPf+U+b456E45bXn37f7I9oYrhJYaseQ7T1nwH/OdaNakvCPPhTWCo2/nlv4OTAYbKLnVjqT41oPFrVMzOuhSabYOIhmwkmDlmWBuIJo5H/lsbZWVz1dx7+6oNVKUZU3Tk7a3XYRN3sNCc+JxsDoNeHhW4kj/2gj5PjQKjCOs5p+FuajeCfDyYPNlgTDGKAYUDLxFlMh4g01sBbN66g11HB076ZbK3yM2lvKrtjYcM6IkEKyQMmTKZIWzSsmlmJDAdfye+pInXTc4xey0/QqN894cVniUTuI5sPCzKLBTxARJ1devtoVYitPMkno0i2n2VhZMZiMRNJCyo8SBJJAqC0aF5GsbvpoFHM0LXTg6kpyt0/wDoPtXCnHNiFxGSPHQGPiqQJIZEKL0r3yXCjUioHqQ9TOnpJb9mEL4VMbPisW8Bdkdo4UdJFsiBSztaxkewso151JKyRqOc7X7EOC2jFi3wOJxLxhx8ZjIcgKJA2eAMPRAJtfuoRGcajhOXn/wU+NjTD4hcVisXFPiBLG5iwwDrZGXNmYWC2UaC1728aFMkoSzzkm77Itd7Dh5xHJJOkmGjEkgYSqcTMZTmECoACiqbC55ChbWySSk3ovOr8HmpoYBpoShjGh0OwJ6bfVHnWTF7I9rhG8i83e+cR+I/OqKOzPRxOyPY05CpMwtAFAZf4RD/AAy/aL5NQuoe48wlPTTxbyq7D+5mTjP4Mfks8Otl8dfULgfnVWNndqJp/wCN0HGE6r/m0X6ElYT6Y7tl7Vkw7XjOh+Up1VvEdvfXUZuJXUpRqKzNfgN7oX0kBjPfqvtHL11eqqe559TBzjtqXiSJKvRZWH9pB8KsumZfuizm/Zovq2nZSxbKu2rEG19vRYcEXDOOSL1eJ6h+NRKSRzSoyqPQwO0tovO+dz4AclHYBWWUr7nsU6caasjilkCi7EAdpNhUxhKTskRVrQpK83YpcXtov0YBf+8jT1A8/XW2lhEtZng4zjKtlpaeR2CwYhUySG7HUk6nX8zWio7/AGRPPwi0eIq7dP8AZzYYGVzI3+0dg6qtjFRVkebi8RKcnfcsK6MAlCRKASoA3Sg0O2HZbtDJOLZIjGGvz/eEhSB2aUO1Tbi5dF/k5ZZma2ZmbKMq5iTlA5Kt+Q1Ogoc3vuRWoLEqYd2VnCkqls7AaLmNlueq5oTZtXtoTYHZrypM6WtCnEe5sbFgunadaHUKbkm101OO1DgKEiGhIhoSMJoSRsaHSFwbdNvqr51kxftR7XCN5F7u584TxH51no7M9HFbI9lTkK6MotAFAZT4Sfmq/aL5NUPYvoe88wLdNPX5Cr8NuzLxi3pRv3LEbQjJsWC9zdH2X0/Gs9XD1Lt7nq4HieFdOMI/bZbM6VN+WvhWZwkt0epGtTltJC2qLPsd5o9ybC4R5DZR6+oeJrmd4q7KquJp045my2xuCWGMFfl3HT6+31CmHqOVTXY+U4ljak436XNLs/aAlQNfXkQeo9dbbM3YetGtBSRnDhgmIeJgOGdVDf3WK2PrPsqrEp5MyWp5ka06GIcYvQxu3DMuIliRwqqRawF7MoNiTftrXhqUJQU7astxPFa60cjgGzMxvIxc9rEmtiSWx49TGTnuyywmGUchoPxripPKvJbgsNLE1Ly9q3K7GzGeTID0FOp9I9fq51FOFld7mvHYq+kdlsdiKALCrTxm7sU0IEoSIagCUB6bsbE8PZkLo+FwuaQq8ki5s4TMFbLqWkuL69XKh6dJ2opq0fk4doyGfB4rLiPjcjy4VM4TJ/UcqKp6rnuGtDiX30pfdmd0ZLbewJ8Jl4ygB8wDKwZbr8pSRyYdlDLUpSp+4q1Um9gTYXNhewHMm3VQrN9NsWU4XFQQQWdsTh1MUbNIAohEoJdraXYG5sBUG50penKMV1X9jjwGxp8Jh9oLPGUdoI8tyDcGWzWyk91ScQpypwmpLp/ko9sbt4jCorzIArHLowYq1swVwPktbW1CmpRnBXkU9CoQ0JGGhIxjQ6I3NDpCYNum31R51jxntXye3whay+C/3b+cJ4j86oobM9DFbI9nTkK6MgtAFAZT4Sfmq/aL5NUPYvw/vPKz8tP91X4bdmXjP4K+TpeINzFbD5pSa2Odtmp1aeGlQWrETWxLgd3uK4VSe83NgO2q6k4045pF1OvVqSyxZ6HsfZiYeMRp4sTzY8iTXz2IrutK726HqRVlY7QQw0sQfWKp1iw1cp8PhsRBJniIPdpY9xU16dPGQW+hjVOrTleB1SzNicQJJEyFVUFe0i+o7tanF4lSh9vU6hmnUzTVrGf3g2a74q8cROZFLODoTqADfQEACrsFXhGilKSW5xiqUptZUT7M3RmlF2Kxi9hm1J8APfWz142utSujw2rU1eiI9+9lJhcPHwiSzPwmble4JJA6uVvXXEHnndnq1Ycth1CH6+TM4OAIoFaT5+pPMyahwITQCVAA0A2gLxcdG2zjAXyypOJUWx6auuVrECwtqdaF+ZOjl6p3H7v7aWDD4hCf3jNh5YRYkFoZMzBiOQtQmlVUYyXXRr5Rf4/eTBTmOQ5lysXGGMd4klkPTmlcayqL5soFza3XQ0SrUpWb/a3XuQ7y70YeaCdcMTDK5AkPDt8bUAL8ofyhzOU8+XXQ5rV4Si1HR/G/+jvk3qwbnGoZpYknMOR442zFUiRHUadEnKRr20O/XpvOrtXt08IqG3rjfjxkMkHxU4bDg3ZrqQVZyP6idb8hQreITuulrI6to704TExq8odWDCWbDIgy4iVVCqzTX0SwAta9qg7lXpzScr/Hd/JhsXOXdnIALMWsosoub2UDkBUmNu7uQE0A0mhJGxodIhc0O0hMGem3gPOsmM9q+T2uE7yNDuv84j8R+dZ6OzN+K2R7SnIV0ZBaAKAyPwnG2EX7VfJqiWxfh/eeWF+mnr8quwu7MvGV/Bj8nYDW0+aHA0INTufIuV1/ruCe8dX515HFFL7X0PSwNrPuW+1cM0sLojtGxHRdeYI1/Hl6686hUjTqKUldG5mb3HmaK+GYMTdiBqcpHy1t2dd+XPtr0+I0lKCrIy0Krc/Ta1Nga8a5raOZyBINe3/l/wAq7v8AaTklvY6K5IOIbdjkmAdlWCFb5msFZ9ADz6rm3tr26d2loenHLGCb00MJvPtk47FXU3giusffe2Zu+5GndW6nHKjxOIYnO7Ijqw8cSgCoAl6AbQF5sTdXE4uJ5YVUqhy2LAFjpcKD49dhQvp4edRNxKzaGAlgbJNG0bdji1+8do8KFcoSg7SVjloQdMWAkaJ5gt44yqu1xoXNlFr3N+6h0otxcuiOW9DgKEiUAUJGk0JGE0JGMaEkTNQ7SIXah0kGDbpN4DzrJjPavk9rhXul8Gi3Xa+JTxH51no7M3YrZHtachXRkFoAoDHfCp8zX7VfJqiWxfh/eeUK3TTwPlV2F3Zn4x+DH5O8NW0+aHA0IsT4PGNE4deY6u0dYNV1KaqRcWWUqjhK6N/s/GpMgZDcHq6wesEdtfN1qE6csrR7MJKaui+2Xs5F/eFFEp0zWGa3Zfn1V6FGLdLLPbsbaNKK++2vfqTYvGBDY3Nx3aW69RXncQwsXaUNGW1JqKV0Vc+JzIUAsCW1uQekb6gaG1+usUKDUszZzzcbaI80x29GIklZAoWJC8bAWLNYlb3I01F9PbX09HBU4xvu31PLeJjTndq5SSxNPJmcWUaKvZ3+JrZCOVWKMXjHUd0d0MQUWFdnnSk5bklQciXoBKAKAShJq9y8O82Hx8MalneKJkA6yknb26ihqw6cozit7HTtlniwIwmIl4+KeVGjjDcRsOB1F/Sa9st+uh1UvGlkk7yv82OTaG5bQ4OTENKDJEyq8SC4TMQCGfrYZhcDlQ5lhnGm5N6ossJu7KNlSIWhUyYiN8zTRhMgjFrtewN+rnQsVGXoNaatdTnO67SRwCTEqY44sTIzRIsgAikAIiKgGW9+Zv3UI9DMleWmv9GVj7nTHGthImV2Vc4c3VcpUMpYWJQm4Fj10K+Xl6mSJ07Y3OyzYaLDScUziRSx0UPCxWYggfJFj28uuh1PD2lGMHe/+Cik2WPjS4dJY5MzpGJUuUJcgXHaAT+FCpw+/Knc795t1zhuGY5GmEjyQ24bI/EibKwVNSyk8iKFtWhktZ3My+mh5jQ+rnQqsRM1DqxEzUOkiF2qTtITCnpN4DzrLitkexwveRpd0j/EJ23H51npLc24vZHtychQyC0AUBjPhY+Zr9qvk1Q9jRhveeSI3TX1+VXYbdmfi/4UfksFatp820ODUIsOzUIsW+6eGDYlXuQUBcWNteQP41kxs3Ci2jZg5NTPRo9pOL317L9Xsrx44uS3PaWIfU55pSxufD2VRUqObuyqdRzeoyqzg8ulUiecNz4sn4sSPMV9VSacF8I8rFL7x16sMoXqCAvQBQCUAUJCgLzc/bIwuIzOWETo6SBb63U5SVHOzW8LmhdQqenK72ZW7Jx5w88cwUMY2DhW5G3b76HEJZZKSL7/AK0ZpXMkSnDyRvE2HQlVAcli4J5yZjcsdTQv5ltu60atYp4NrZcHJhcl88qTZ78sq5SLW1vprQqjO1Nw83LDBb4SwDC8JQpwyyIbm6yiRsxBHVyHroWRruOW3Q6l37aNnOHgSLiBy5Lu7u7AhWZ21IW5IXlQ7WJavlVji2Pve2HSBRGHMDzMCx0ZJ1tIh006XSvQ5hXcUtL2v/Uj2jvZdcmGw8WEQkEmIXkbKbreQ62BANqEyrXVopI6dob+vLaQwIMUE4YxGZzkBFiYoycsbkHmKHcq7lrbXuYxnoUpELPQ7SImepO0iFnodpDsI3SbwHnWfEK6R6vDN5Gl3Ma+JXxX86oirXNmK2R7knIVwZBaAKAxfws/M1+1Tyahow3vPIQ3TX1+VX4bdlHFvwl8nar1rPnrDw9Dmw7PQixoNym/fn6jea1h4h+D+qNOEX8Q3FfPnpBQBQGG3xwfDnEo+TKLH6yj8xb2V7vDquenle6/sYMZT/mKa9egYLC3qQF6gC0IEoAoAoSJQBQCXoBpNCRCaEjSaEjGahNiMtQ6SI2eh0kQu9SdpELvQ7SImeh0kRM1DtIlwZ1bwHnVFfZHp8O3Zp9yj/Er/t8zVKW5rxWyPdE5CqjILQBQGK+Fr5kv2qeTUNGG9549Y3B06+dXUpqL1GOoSrQUY9zpS57PafdVrxEEeV9MreBxJHo+39KcxAfS63gXMe72/pTmIEfS63gu90tqxQSkykLmXKrX0GtzfTS+mvdWXGfxqdody2lw+rTbkz0avDs1ozqwtQQFAZ/fmVVwjZwbsyrHb0+Y16tAa34BSVTN06iVF1FYxMUbkXsv3v0r1+ZpmX6VW8D8jdi/e/SnNUx9Kr+P3F4bdi/e/So5qmR9Jr+ACN2L979Kc1TH0mv4/cVYnPUv3v0pzVMfSa/j9xeC/Yv3v0pzNMfSq/j9xCjdi/e/SnNUx9Jr+P3GlW7F+9+lOapj6TX8fuMJbsHt/SnNUx9Jr+P3EGbu9v6U5qmT9Kr+P3Aq3Yv3v0pzVMfSq3j9xpVv7fvfpTmqZP0qv4/cOC56l+9+lOapk/S63gb8Vk/t+9+lOapnX0yt4EOAk7F+9+lOapk/TavgY+z5P7fvfpTmqZ0uG1fBE2zZP7fvfpTmqZ19Oq+Bh2VL/Z979Kc1TJ+n1SM7Jl/s+9+lOapnXI1BkuyZFFzkt9b9KlYmm9CeRqEcOGZb3trbke+/ZUTqxa0NmEw86TeY0m5I/il8V8zVad07HeK2R7qnIVUZRaAKAzXwg7KfE4XIhAKuH1vyAIsLDnrUpXLKVTI7nkjbBn5ZDp3GuvT8l/NLsKmw5wLZD7KOn5I5pdgOxJ/QPsNPS8k81HsH7Dn9A+w09PyOaj2GSbAnP9B9hrpQS6jml2PZd2YRJg4OIvTVAja69C66nn1A+uqKlGEtyvLGauY/fXbWIgxQgwiKwCKz51ZjdidBZhpYD21zHA0mrszzpxi7HbuNtWaaRo8ZEFJF42UFV05qQSdevn1VMsHSjqjqnCF7F7vzsn4xg3VQM0dpUGg1TUj1rerIxS0Roasjy/D4WUqCI21rnl/I5ldh64Ob6JvZT0PI5ldgGCm+jao5d9xzK7C/Epvompy/kcyuwLg5vompy77k8yuw9cNN9E1T6D7kcwuw1sJN9E1Ry77jmV2GfEZvompy/kcyuww7Om+ianLvuTzK7Amzph/229lOX8kcyuwp2fNb+U1OX8jmV2E/Z030TU5fyTzK7DhgZvompy/kcyuw9cHN9E1OX8jmV2HHCzfRNTl/JHMrsNbBzfRNUct5J5ldhPiU30TU5byOaXYQ4Kb6Nqnl33HNLsKcFNb+U3sqeX8jmV2EkwExFuE1Ry77jml2Iv2VL9E3sqfQfcc0uxabsbMkXEKeGQLjmPGrIwyJ6lVWrnsewpyFcFQtAFABFAR8BfRFLgOAvoilwHAX0RS4DgL6I9lLgOAvoigFVQLgaCp6F1MzOCUSbRnJX5IRPYo99dvSJXPWRopcKpHIAjUHsI5Vxc5HQvmGo15EUNMZZkVmx4VRpISB0D0b+idV/A/hXUu5mas7FpwF9EVwA4C+iKAOAvoigDgL6IoA4C+iKAOAvoigDgL6IoA4C+iKAOAvoigDgL6IoA4C+iKXAcBfRFAHAX0RQBwF9EUAcBfRFAHAX0RQBwF9EUAcBfRFAHAX0RQBwF9EUAohUcgKAfQBQBQBQBQBQBQBQBQEcUgYXHK5H3SQfxBrpq25dS1VzObFnQ43EZTe7fit0P4qatqwcUk+xnU1JtruaeqDooN49uLgnjZlLLLmDZTqMmWxAOh+VW3B4SWIzWeqsUVsWsPbMtGRx7x4SQiRZlVwLWkuhI52N/yqZ4CvB2ynXO0Kivm1LnZu0Y50DxsGB7PxBFZatKdOWWaszqFSM1mi7o6qrOwoAoAoAoAoAoAoAoAoAoAoAoAoAoAoAoAoAoAoAoAoAoAoAoAoAoAoBaA8zxu2sXhVkguoUF8svNgrMTpr/d2XFe9GGFmlWd+mh5mfFR/gq3ydvwc4UktJ1ch2+J8Tr668vF1fUm5G2jT9OCib6spcV23NljER5Ta41BtyPd2V3TqSg7xZzKEZboxO0NyXXVSreOh/CvQpcTrQWW9zJUwNKTvY7Nz9lzQynkEPMA3vaqMVipYh3l0LaFCNFWibusZoCgCgCgCgCgCgCgCgCgCgCgCgCgCgCgCgCgCgCgCgCg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4" name="AutoShape 12" descr="data:image/jpeg;base64,/9j/4AAQSkZJRgABAQAAAQABAAD/2wCEAAkGBxQSEhUUExQWFRQVGBUUFRUUGBgYFhYcFBcWFxQYFhcYHSggGRwlHBQVITEhJSksLi8uGB8zODMsNygtLisBCgoKDg0OGxAQGywkHCQsLCwsLCwsLCwsLCwsLCwsLCwsLCwsLCwsLCwsLCwsLCwsLCwsLCwsLCwsLCwsLCwsLP/AABEIALcBEwMBEQACEQEDEQH/xAAbAAABBQEBAAAAAAAAAAAAAAAAAQIDBQYEB//EAEUQAAIBAgMEBgQLBwMEAwAAAAECAwARBBIhBQYTMSJBUWFxsVKBkdEHFDI0U3JzkqHB4RUjJDNCYpNkgvAWQ4PSRFSi/8QAGwEBAAMBAQEBAAAAAAAAAAAAAAEDBAIFBgf/xAA3EQACAQIEBQMCBAYBBQEAAAAAAQIDEQQSITEFFEFRYRMycRUiM1KBkSNCobHB0QZDcuHw8WL/2gAMAwEAAhEDEQA/APTK88sFoAtQBagC1AFqALUAWoAtQBagC1AFqALUAWoAtQBagC1AFqAKALUAWoAtQBQBQBQBagC1AFqALUAWoAtQBagC1AJQBQBQGQ+FGQrgxYkfvFF1JB5N2V1EuoL7jyd9oOBrI4/3t76tSuaJOMd7II9psDpKwPK4dvfU5X2OPVpd0SftI/St99vfTK+w9Wl3QrbSP0rffb31GR9ifVpd0NbaZv8AzW+83vqMj7D1qP5kM/aDa/vH6v6299Mr7D1qP5kL+0nFrSv45399dZH2Idaj3Qq7Sbrke31mv199HF9iPVpfmQ5doN9K/V/U3vqMr7HXrUfzIU7UawHFewPLO3vpkfYj1aP5kNG0nGolf7zVOV9h61H8yG/tFvpH+83vqMr7D1qPdDTtB7/zHt9ZvfTK+w9aj+ZHbFtVgLcVhfmMza+NQ4y7EerR/Mjpi2w2n75+z+Y3vqMkuw9Wl3RP+2yf++w/8je+usj7HHq0u6AbbP07f5G99RkfY69Wl3Qo26bfz2/yN76ZX2Hq0u6AbdNv57f5G99TlfYj1KX5kIu3D/8AYb/I3vqMj7D1aXdCnbn+ob/I3vqMj7E+rS7oUbd/1B/yN76ZJdh6lLuh/wC3v9Qf8je+pyPsc+pT7oibb3+ob/I3vqMj7HXqUu6GHbl//kN/kb30yvsPUpd0Qvtm+nHJH2h99Mkuw9Sl3QsW27DScj/e3vpkfYepT7oJNuXI/fsf/IffTJLsFOn3Q19u2ueOSb3/AJh17+dMkuxOen3RyYnbbvYCVzbX5beHbUNNblkHB7WZe7g7VkTEEZmYOFXpEm2pOgJ7qWuirEbI9iU1WZhaAKAxvwqfM1+1Xyauol1D3HkjJ019flWmjuUcV0pL5OtY+6rz59yJEhvoBc+FDm7bsjsi2b6Vh3cz7qzTxVOPk9bDcFxNbWX2rzv+x1R4FB/Tf636WrLLGTe2h7dHgGHj725f0RKIF9FfujztVTxFV/zG2PC8Iv8ApoDCvor91fdRYiqupEuFYOX/AE0RyYRD1W8PcauhjZL3K552J/49SlrSk4vzqjmlw2Xst2/85Vup1YzV4nzOLwVbCytUXw+jGZB2VYY7i5B2UFwyDsoLiZR2UF2JlHYKE3YmUdlBdiFR2UF2IVHZUE3Y0qOyguxMooLiFR2UJuNKjsoTcaUHZQ6uMKDsoTcaUFCbkbRih0pMjMfdQ6UmMMdCVIjaOpOlIjaOh0mLhk1bwHnVFfZHrcN1cjR7nL/Er4jzNUR2ZsxWyPck5CqzKLQBQGO+FMfwa/ap5NXUS6h7jyfL019flWijuZ+LfhL5LLDQFjYes9lWzmoK7PCoUJ16ipwWrLWKIKLKPX1nx91eVWryqeEfcYHhlLCrTWXV/wCh1UHohQkKEBQBQkK6jJxd0VVqMK0HCaumcUyZT3Hl7q9ejVVSNz4DiXD5YSpbeL2Y21XHmiUAlCRDQCGhJocLuXiHhWZmihR7ZeNIEuGFw3d4c6g0xws3HNovkptqYMQyFFlSUADpx3KXPMAnnbtoUzioysnc4zQ5LXauwJIcQmHFpJHWNgF7ZBcLr199C6dGUZ5N2VLrYkHmCQfEaGhWNoASMsQoBJJAAGpJOgAHbehIuJw7RsUdSrKbMrCxB7CKEtNOzISKAaVoSMK0JuMZaHVyJlodpkTLUnSYmHHSbwHnWfEbI9fhe8jQ7n/OV8R+dUx2ZuxWyPcE5CqzKLQBQGQ+FAfwi/ar5NXUS6h7jyojpp660Ud2ZuL6UV8mgw8WVQOvmfd6vfWLFVc0rLZHp8EwSo0PUl7pf26IkrKe0FAFAFAFAFAFAMmjzAj2HsPUauoVfTnfoYeI4RYmhKHXdfJxRtcd/I9xGhr2T86nFxlZjqHI00AhoSNNCTc4fHxLsmJ+As5gmZHExJVTJds1l5jUAA1BvU4rDp2vZ9Ti2Tu9LtCZXeAYWAqelDGI00BIIVj0rnmddKHFOjKtK8lZeFYk2/srBN8Wkif4vA4njaQo0mZsPIFDEDrcEm/ZQmpCl9rTsnf+jNBjMLh/2xGxmdp7xZIhH0bCPmZCbfJuaGiUYcwm3rppYzG3tz+F8UWNi0sz8GYk3CykobacgM5v9WoM9XDZcqW70fyQ4zc3gPBx51SKaWWMyFcuVYycrm5/rAuOy4vUkPDZWsz0bHbd3Y4UsTQxyHDF404pkjkDFnAuGj+QDcc+uhM6GWSyp5dOvksYtzo2xc7S5hAJ2jjRT0nt03LO3yURdSx1NrDXmLOXTqNy2vocmJ3aw37SkgeTg4fIJYekBxAwXKiu+guS2p7KHLow9Zxbst0crblSvi1hWNoIpMzRvKyyDKigt049GPYO+hHLyc7JWR2bd+D9YMNLMk/EK2ljWwGeGyZnPeC/VpYDtodzw2WLknf/AEYIihlI2Wh0iFxQ7QmFHSbwHnWfEbI9jhe8jRbqL/ERntI/OqYbM3YnZHtachXBmFoAoDJfCYt8Iv2q+TV1Euoe48xhivLGO838ALnyq2Esqb8HGOper6cO8kXl68xu7ufTxWWOVCVAChIUICgCgCgC9CQoQV8ukpHUwDfkfK/rr2MNPPTTPguN4dUsS2tnqOq88YQ0JG0JEoSW+7+8cuD4nDCMJAuZZBmW63KsBfmL0LqVeVK9upzy7fxLStKZnMjKyFjY2VxZlUWso8LUIdao5Zr6nM+0HMCwEjhq5kUW1DMLGx7O6oOczy5Oh0y7wTNiVxV14yZcpC6dAZRcdemhodutJzU+oQ7w4hQQJL3mXE3YAkSKb5lJ5X6xyIoFWn363/UfNvTin1eTOeKs4ZlBKugsCotYC2lrWodOvN7vrclxm+GKkUKWRVzrIVjjRAzIQylrC51A9lCZYipJW/siDF70YqRJY2mIjmZndFCgEtqQDbMBpyvahEq9SSab0YQ7z4hTCQykwI0SFkViUbmj3+UB1UJVeat4JMVvhi3K/vAgVXRVjRFVRILPYW5kX16uq1CXiKj6nL/1FiboeJfJCcMoKqRwyLFSCLHq1Oug7KHKqz79LfoUxFDkYwodIicUOkNwi9JvqjzrNidke1wreRod2R/Ep4j86op7M3YrZHtKch4VBmFoAoDK/COP4VftV8mqUXUPceb4XWRfCQ/gB+ddSf8ADl8GjLetT/7v8Msq8890KA5sRjAtwAWI5gdXieQqyNNy8Eb6BA8hGqKOvVtddeoVMowXUl3uPea5yrq3X2L4n8q5UerJS0uS8h7653IIocPLO2WAs7diKLD6ztoPbV0Iaao5m1BXk7Ftjt1sVh04rlZlt0+GCGj7bD+odpHZXcqaa+0op4qE5ZdiuRwQCNQayvR2NL0ODaRs8Z+sD/8AkjyNejgn9rR8r/yOGsJfI41uPkxDQDaAQ0OhDQF3sHBRvhsc7rmeKONozc9Es5BItz6qg0U4RlCbfRFFahQNoBL0JC1AJQk7I9ngvAokRzMUFkJJTOwWz3Gja0OlDVK+5NvPgkgxc0UWbJG2VcxudAL3Pjeh1ViozcV0OF8I4jWQqRG5ZVfqYr8oDwvQ4yu2boQEUAw0OhrChJE4odIMH8tvAedZsTsj2eE7yL/dv5xGe8fnVFPZnoYnZHsychUGYWgCgMt8I3zUfaL5NUouoe482wwtKn1XH4X/ACqWrwl8Ghzy1qT/AP1b+jLOsB7ohPqogSR7GdouKbRQAjLnDZpmJ6IRQCWufaa1Qg+u5TUxVOlo9WWOG3WxJ6c8MpTnwonjSYjvjJzeoEGro4VxV7GCfFoXyxX7mk2fu7gZkDRxnLqCM0ikEaMrre4YdYNctdznnKr6nT/0xgowXaFLKCxMhZgABcnpE0RDxdV9TkSEyJxJRNHFYMuGw37vhoR0WxDjUORrlGgBFbsPhXO13a55GK4hkbSTbW4QY7gdNJJZILqskUxDyxZyFR43/rQsQpDcrioxOElR16DB4+NfRblRjt1pDO3BTKjrxQrEAISbNHcXF+RtfrrzKkG9UfR0sXHIs2+xkduxlWRWFmD2IPMGxrRgt5I8f/kDUqUGvIVvPjBDQkbQkQ0JENAaPclc/wAbh+lwk2X6yZWX86hmnDauUe8WanDrAiDAxRqJMTgmklIJLGThhohqfrm3eKGtZEvSS3jqGwd38KIIs8UT8eAOruc0jysjOyoL9BUVefO57tQpUaeRXS1X63/8EOIwK4nZ0a4eJZc6QqnDRQYJUvx5JpL3AI6iPOhDgp0Uoq+36Pq2zs2fDhsM2HwUYR3xkLrNNrZhkkyEXOgZr27bCh3FQg401vJaso9lblRSYNJXJE0kM5RS1i0wzcJQvM5RG1x391CmGFi6ab3af7gjQRHZZmiZy0ceUq2TI3GurMLdK2blfqoPtj6eZdCxixOHO1MRGuHRJxxys8srWL5DbonRQc3fQsTh60lbXXVsqt7+CNnQRQNnXDztCzj5LsYy8jA9hYm3hQrr5VSUY9Hb+hhaGIaaHQwihIxhQkTCjpt9UedZcVsj2+EbyL7dwWxEfiPzqilsz0cVsj2VOQoZRaAKAy/wiD+GX7RfJqlF1D3HmV7Sxnva/hbX8KupLNdeCniNX01CfaSLvC4cyOqDmxCj1m1eZl1sfT+osmfoaTE7ujDyQuDxUVl4oIGmvysvo6+qrsmVqxkWJzxaenYtp0fjGQhwIIpZI1kKsA7skautiT0QWIB5X6q9LCQU6iTPBx1SUKTa3MxtrbynERxxRMpsqyszEs7H+tTfl3+Vq+hpUpRTzW8aHz1TJOOaOjsbDZMLELP9IWim/vZBeKTxsChPX0eyvCx9JRndHt8NrOdJJlhicGJgIj8l2TN3qGDMPAhSPXWOmryN9R2iZnfuDEBp443KLMbkclkW1st+r9K+iwvpyjF21R8zXnOlVlfaRBujsR3idG6QEUoY62u6tkUHrsbH1Vzj5x9Nx6s6wCcq+eOyNHhiyqOgIwNXCkNqeZueY5Ht17q+dZ9VFI80+EAg4liOQkUHxyWP4g11hX98kZuLxfKwfyVtbj5AQ0A9I9Lnl/y9Vznl0W5vweCde8pO0V1OaOUNqDcVYZJRyuw40OSTC4p42zRsUaxW6mxswsR66Hak46ojjlZSGViGHIgkEdWhHLSoIu9zVbvPhYcmLE4Vo4pFbDtcyGVkKXTqKNmzd3KhqpOnH777Lbz4MlHIyggMQDowBIB8QOdDKrpAkhBBBII5EEgi3Kx6qEpiriHBDB2DLqpDEFbm5IN7jWgu+4jzsbXZjl0W5Jy636PZrrpQm7OnZ8SzzWnmMee95XBfpf05ze9if6uqh1BKUrSdvJfbcwi4XArh2ljklbEGYcJg4CCPIGJHK/ZQuqRVOnkvd3voZOhmENCRhoSNIodBhR02+qvnWXFbI9rhHukXm7w/iI/EfnVFLZnpYrZHsichQyi0AUBmt/x/DD66+TVKLaPuPMMUtnQfW8qvw+7MfGPwV8/4LnZ+JyPHIOalW+6dfI+2seIjkqnucKrcxgo33Ss/0PUFUSAOpuCA0ZHhz8TyqxMovldjpw0SK7swLZ1KMCSRY20AOg5dXbVtKrkehmq01ONipl3cizXV3t2ELmHcG/SvT+qO2yueT9HV9JOxcI2VBGoyovIfmT1mvNq1pVHeR6tHDxpJRj0GFrcyB2dVVF+W5JI5YWbpDsYBh+NdxqzjsyudGEvcgDm2UaL2DQewUlUlLdiNOEfain3g23HDE2R0aa+XJzKnrJHcK8tVaqm77djXQoynNXWh5njI+IGBOp1v33vf21oo1Mk8zNmOwixFB01+hxLfkdCOYr2U1JXR+dVacqc3CejQ9Eue7rqJSUVdnWHoSr1FCP8A6jg2tiMx4S92Y9g6l/M1VTjd5me1iqkKMPRhst/LJYIgoAFXnhylmdy93e2IJw8sr8LDQ24snXc/JRB1sdPaKFlKkp3lJ2it2R7exuFcKmFw5iCk3kdi0kg6sw5DtoKkqbsoRt56sp6gqJPir8IzZG4QbIXt0Q1r5b9tCcry5lsavauxsHGDAWaLEJh1n4ruMkrFQzRZDoDYjLbmfxGudKnFZXo7XuZrHYRUnMQLlQyrd0yN0rXuhJtzoZ5RSlY7N5tjCDGy4aEO4QrlFsznNGj8lGvyuyh3Wp5ajhHUpmFiQdCDYg6EEcwaFJNjMHJEQJUZCyh1DC11bk3hoaHUouO+hzr3UIJJ4GQ2dWQ2BswKmx5Gx6qEtNaMiNANNCRjUJH4EdN+5V86y4r2o9rhG8i72AP4iPxH51RS2Z6WJ2R7EnIUMwtAFAZr4QPmw+0Hk1C2j7jy/EHpx/7vKr8PuzJxj8FfJYYU6HuI/EH/ANarxsdEy3/jNV3qU+mj/uabdfeIYbMsgZ4yOiBbonuv1GvKqwc7an0GIwzqax0Zs9l49Z41kXS/Mc8pB1BrfS9iPOqU3CWVnXVhWVG8AkAUx2OtiDy1rlo14dw1T3K2fDTldHjBtysSPafdXWXQ0xyJl5saNlhXMbsRcnxqEYK7Tm7CbX2kuHjLtz5KvWx7KiTSRFKm6krI8ynlLszMbsxLE951NZHqe3GKirIjqDo4NpY5VIS2aRvkqOYv1nsrfhFPf+U+b456E45bXn37f7I9oYrhJYaseQ7T1nwH/OdaNakvCPPhTWCo2/nlv4OTAYbKLnVjqT41oPFrVMzOuhSabYOIhmwkmDlmWBuIJo5H/lsbZWVz1dx7+6oNVKUZU3Tk7a3XYRN3sNCc+JxsDoNeHhW4kj/2gj5PjQKjCOs5p+FuajeCfDyYPNlgTDGKAYUDLxFlMh4g01sBbN66g11HB076ZbK3yM2lvKrtjYcM6IkEKyQMmTKZIWzSsmlmJDAdfye+pInXTc4xey0/QqN894cVniUTuI5sPCzKLBTxARJ1devtoVYitPMkno0i2n2VhZMZiMRNJCyo8SBJJAqC0aF5GsbvpoFHM0LXTg6kpyt0/wDoPtXCnHNiFxGSPHQGPiqQJIZEKL0r3yXCjUioHqQ9TOnpJb9mEL4VMbPisW8Bdkdo4UdJFsiBSztaxkewso151JKyRqOc7X7EOC2jFi3wOJxLxhx8ZjIcgKJA2eAMPRAJtfuoRGcajhOXn/wU+NjTD4hcVisXFPiBLG5iwwDrZGXNmYWC2UaC1728aFMkoSzzkm77Itd7Dh5xHJJOkmGjEkgYSqcTMZTmECoACiqbC55ChbWySSk3ovOr8HmpoYBpoShjGh0OwJ6bfVHnWTF7I9rhG8i83e+cR+I/OqKOzPRxOyPY05CpMwtAFAZf4RD/AAy/aL5NQuoe48wlPTTxbyq7D+5mTjP4Mfks8Otl8dfULgfnVWNndqJp/wCN0HGE6r/m0X6ElYT6Y7tl7Vkw7XjOh+Up1VvEdvfXUZuJXUpRqKzNfgN7oX0kBjPfqvtHL11eqqe559TBzjtqXiSJKvRZWH9pB8KsumZfuizm/Zovq2nZSxbKu2rEG19vRYcEXDOOSL1eJ6h+NRKSRzSoyqPQwO0tovO+dz4AclHYBWWUr7nsU6caasjilkCi7EAdpNhUxhKTskRVrQpK83YpcXtov0YBf+8jT1A8/XW2lhEtZng4zjKtlpaeR2CwYhUySG7HUk6nX8zWio7/AGRPPwi0eIq7dP8AZzYYGVzI3+0dg6qtjFRVkebi8RKcnfcsK6MAlCRKASoA3Sg0O2HZbtDJOLZIjGGvz/eEhSB2aUO1Tbi5dF/k5ZZma2ZmbKMq5iTlA5Kt+Q1Ogoc3vuRWoLEqYd2VnCkqls7AaLmNlueq5oTZtXtoTYHZrypM6WtCnEe5sbFgunadaHUKbkm101OO1DgKEiGhIhoSMJoSRsaHSFwbdNvqr51kxftR7XCN5F7u584TxH51no7M9HFbI9lTkK6MotAFAZT4Sfmq/aL5NUPYvoe88wLdNPX5Cr8NuzLxi3pRv3LEbQjJsWC9zdH2X0/Gs9XD1Lt7nq4HieFdOMI/bZbM6VN+WvhWZwkt0epGtTltJC2qLPsd5o9ybC4R5DZR6+oeJrmd4q7KquJp045my2xuCWGMFfl3HT6+31CmHqOVTXY+U4ljak436XNLs/aAlQNfXkQeo9dbbM3YetGtBSRnDhgmIeJgOGdVDf3WK2PrPsqrEp5MyWp5ka06GIcYvQxu3DMuIliRwqqRawF7MoNiTftrXhqUJQU7astxPFa60cjgGzMxvIxc9rEmtiSWx49TGTnuyywmGUchoPxripPKvJbgsNLE1Ly9q3K7GzGeTID0FOp9I9fq51FOFld7mvHYq+kdlsdiKALCrTxm7sU0IEoSIagCUB6bsbE8PZkLo+FwuaQq8ki5s4TMFbLqWkuL69XKh6dJ2opq0fk4doyGfB4rLiPjcjy4VM4TJ/UcqKp6rnuGtDiX30pfdmd0ZLbewJ8Jl4ygB8wDKwZbr8pSRyYdlDLUpSp+4q1Um9gTYXNhewHMm3VQrN9NsWU4XFQQQWdsTh1MUbNIAohEoJdraXYG5sBUG50penKMV1X9jjwGxp8Jh9oLPGUdoI8tyDcGWzWyk91ScQpypwmpLp/ko9sbt4jCorzIArHLowYq1swVwPktbW1CmpRnBXkU9CoQ0JGGhIxjQ6I3NDpCYNum31R51jxntXye3whay+C/3b+cJ4j86oobM9DFbI9nTkK6MgtAFAZT4Sfmq/aL5NUPYvw/vPKz8tP91X4bdmXjP4K+TpeINzFbD5pSa2Odtmp1aeGlQWrETWxLgd3uK4VSe83NgO2q6k4045pF1OvVqSyxZ6HsfZiYeMRp4sTzY8iTXz2IrutK726HqRVlY7QQw0sQfWKp1iw1cp8PhsRBJniIPdpY9xU16dPGQW+hjVOrTleB1SzNicQJJEyFVUFe0i+o7tanF4lSh9vU6hmnUzTVrGf3g2a74q8cROZFLODoTqADfQEACrsFXhGilKSW5xiqUptZUT7M3RmlF2Kxi9hm1J8APfWz142utSujw2rU1eiI9+9lJhcPHwiSzPwmble4JJA6uVvXXEHnndnq1Ycth1CH6+TM4OAIoFaT5+pPMyahwITQCVAA0A2gLxcdG2zjAXyypOJUWx6auuVrECwtqdaF+ZOjl6p3H7v7aWDD4hCf3jNh5YRYkFoZMzBiOQtQmlVUYyXXRr5Rf4/eTBTmOQ5lysXGGMd4klkPTmlcayqL5soFza3XQ0SrUpWb/a3XuQ7y70YeaCdcMTDK5AkPDt8bUAL8ofyhzOU8+XXQ5rV4Si1HR/G/+jvk3qwbnGoZpYknMOR442zFUiRHUadEnKRr20O/XpvOrtXt08IqG3rjfjxkMkHxU4bDg3ZrqQVZyP6idb8hQreITuulrI6to704TExq8odWDCWbDIgy4iVVCqzTX0SwAta9qg7lXpzScr/Hd/JhsXOXdnIALMWsosoub2UDkBUmNu7uQE0A0mhJGxodIhc0O0hMGem3gPOsmM9q+T2uE7yNDuv84j8R+dZ6OzN+K2R7SnIV0ZBaAKAyPwnG2EX7VfJqiWxfh/eeWF+mnr8quwu7MvGV/Bj8nYDW0+aHA0INTufIuV1/ruCe8dX515HFFL7X0PSwNrPuW+1cM0sLojtGxHRdeYI1/Hl6686hUjTqKUldG5mb3HmaK+GYMTdiBqcpHy1t2dd+XPtr0+I0lKCrIy0Krc/Ta1Nga8a5raOZyBINe3/l/wAq7v8AaTklvY6K5IOIbdjkmAdlWCFb5msFZ9ADz6rm3tr26d2loenHLGCb00MJvPtk47FXU3giusffe2Zu+5GndW6nHKjxOIYnO7Ijqw8cSgCoAl6AbQF5sTdXE4uJ5YVUqhy2LAFjpcKD49dhQvp4edRNxKzaGAlgbJNG0bdji1+8do8KFcoSg7SVjloQdMWAkaJ5gt44yqu1xoXNlFr3N+6h0otxcuiOW9DgKEiUAUJGk0JGE0JGMaEkTNQ7SIXah0kGDbpN4DzrJjPavk9rhXul8Gi3Xa+JTxH51no7M3YrZHtachXRkFoAoDHfCp8zX7VfJqiWxfh/eeUK3TTwPlV2F3Zn4x+DH5O8NW0+aHA0IsT4PGNE4deY6u0dYNV1KaqRcWWUqjhK6N/s/GpMgZDcHq6wesEdtfN1qE6csrR7MJKaui+2Xs5F/eFFEp0zWGa3Zfn1V6FGLdLLPbsbaNKK++2vfqTYvGBDY3Nx3aW69RXncQwsXaUNGW1JqKV0Vc+JzIUAsCW1uQekb6gaG1+usUKDUszZzzcbaI80x29GIklZAoWJC8bAWLNYlb3I01F9PbX09HBU4xvu31PLeJjTndq5SSxNPJmcWUaKvZ3+JrZCOVWKMXjHUd0d0MQUWFdnnSk5bklQciXoBKAKAShJq9y8O82Hx8MalneKJkA6yknb26ihqw6cozit7HTtlniwIwmIl4+KeVGjjDcRsOB1F/Sa9st+uh1UvGlkk7yv82OTaG5bQ4OTENKDJEyq8SC4TMQCGfrYZhcDlQ5lhnGm5N6ossJu7KNlSIWhUyYiN8zTRhMgjFrtewN+rnQsVGXoNaatdTnO67SRwCTEqY44sTIzRIsgAikAIiKgGW9+Zv3UI9DMleWmv9GVj7nTHGthImV2Vc4c3VcpUMpYWJQm4Fj10K+Xl6mSJ07Y3OyzYaLDScUziRSx0UPCxWYggfJFj28uuh1PD2lGMHe/+Cik2WPjS4dJY5MzpGJUuUJcgXHaAT+FCpw+/Knc795t1zhuGY5GmEjyQ24bI/EibKwVNSyk8iKFtWhktZ3My+mh5jQ+rnQqsRM1DqxEzUOkiF2qTtITCnpN4DzrLitkexwveRpd0j/EJ23H51npLc24vZHtychQyC0AUBjPhY+Zr9qvk1Q9jRhveeSI3TX1+VXYbdmfi/4UfksFatp820ODUIsOzUIsW+6eGDYlXuQUBcWNteQP41kxs3Ci2jZg5NTPRo9pOL317L9Xsrx44uS3PaWIfU55pSxufD2VRUqObuyqdRzeoyqzg8ulUiecNz4sn4sSPMV9VSacF8I8rFL7x16sMoXqCAvQBQCUAUJCgLzc/bIwuIzOWETo6SBb63U5SVHOzW8LmhdQqenK72ZW7Jx5w88cwUMY2DhW5G3b76HEJZZKSL7/AK0ZpXMkSnDyRvE2HQlVAcli4J5yZjcsdTQv5ltu60atYp4NrZcHJhcl88qTZ78sq5SLW1vprQqjO1Nw83LDBb4SwDC8JQpwyyIbm6yiRsxBHVyHroWRruOW3Q6l37aNnOHgSLiBy5Lu7u7AhWZ21IW5IXlQ7WJavlVji2Pve2HSBRGHMDzMCx0ZJ1tIh006XSvQ5hXcUtL2v/Uj2jvZdcmGw8WEQkEmIXkbKbreQ62BANqEyrXVopI6dob+vLaQwIMUE4YxGZzkBFiYoycsbkHmKHcq7lrbXuYxnoUpELPQ7SImepO0iFnodpDsI3SbwHnWfEK6R6vDN5Gl3Ma+JXxX86oirXNmK2R7knIVwZBaAKAxfws/M1+1Tyahow3vPIQ3TX1+VX4bdlHFvwl8nar1rPnrDw9Dmw7PQixoNym/fn6jea1h4h+D+qNOEX8Q3FfPnpBQBQGG3xwfDnEo+TKLH6yj8xb2V7vDquenle6/sYMZT/mKa9egYLC3qQF6gC0IEoAoAoSJQBQCXoBpNCRCaEjSaEjGahNiMtQ6SI2eh0kQu9SdpELvQ7SImeh0kRM1DtIlwZ1bwHnVFfZHp8O3Zp9yj/Er/t8zVKW5rxWyPdE5CqjILQBQGK+Fr5kv2qeTUNGG9549Y3B06+dXUpqL1GOoSrQUY9zpS57PafdVrxEEeV9MreBxJHo+39KcxAfS63gXMe72/pTmIEfS63gu90tqxQSkykLmXKrX0GtzfTS+mvdWXGfxqdody2lw+rTbkz0avDs1ozqwtQQFAZ/fmVVwjZwbsyrHb0+Y16tAa34BSVTN06iVF1FYxMUbkXsv3v0r1+ZpmX6VW8D8jdi/e/SnNUx9Kr+P3F4bdi/e/So5qmR9Jr+ACN2L979Kc1TH0mv4/cVYnPUv3v0pzVMfSa/j9xeC/Yv3v0pzNMfSq/j9xCjdi/e/SnNUx9Jr+P3GlW7F+9+lOapj6TX8fuMJbsHt/SnNUx9Jr+P3EGbu9v6U5qmT9Kr+P3Aq3Yv3v0pzVMfSq3j9xpVv7fvfpTmqZP0qv4/cOC56l+9+lOapk/S63gb8Vk/t+9+lOapnX0yt4EOAk7F+9+lOapk/TavgY+z5P7fvfpTmqZ0uG1fBE2zZP7fvfpTmqZ19Oq+Bh2VL/Z979Kc1TJ+n1SM7Jl/s+9+lOapnXI1BkuyZFFzkt9b9KlYmm9CeRqEcOGZb3trbke+/ZUTqxa0NmEw86TeY0m5I/il8V8zVad07HeK2R7qnIVUZRaAKAzXwg7KfE4XIhAKuH1vyAIsLDnrUpXLKVTI7nkjbBn5ZDp3GuvT8l/NLsKmw5wLZD7KOn5I5pdgOxJ/QPsNPS8k81HsH7Dn9A+w09PyOaj2GSbAnP9B9hrpQS6jml2PZd2YRJg4OIvTVAja69C66nn1A+uqKlGEtyvLGauY/fXbWIgxQgwiKwCKz51ZjdidBZhpYD21zHA0mrszzpxi7HbuNtWaaRo8ZEFJF42UFV05qQSdevn1VMsHSjqjqnCF7F7vzsn4xg3VQM0dpUGg1TUj1rerIxS0Roasjy/D4WUqCI21rnl/I5ldh64Ob6JvZT0PI5ldgGCm+jao5d9xzK7C/Epvompy/kcyuwLg5vompy77k8yuw9cNN9E1T6D7kcwuw1sJN9E1Ry77jmV2GfEZvompy/kcyuww7Om+ianLvuTzK7Amzph/229lOX8kcyuwp2fNb+U1OX8jmV2E/Z030TU5fyTzK7DhgZvompy/kcyuw9cHN9E1OX8jmV2HHCzfRNTl/JHMrsNbBzfRNUct5J5ldhPiU30TU5byOaXYQ4Kb6Nqnl33HNLsKcFNb+U3sqeX8jmV2EkwExFuE1Ry77jml2Iv2VL9E3sqfQfcc0uxabsbMkXEKeGQLjmPGrIwyJ6lVWrnsewpyFcFQtAFABFAR8BfRFLgOAvoilwHAX0RS4DgL6I9lLgOAvoigFVQLgaCp6F1MzOCUSbRnJX5IRPYo99dvSJXPWRopcKpHIAjUHsI5Vxc5HQvmGo15EUNMZZkVmx4VRpISB0D0b+idV/A/hXUu5mas7FpwF9EVwA4C+iKAOAvoigDgL6IoA4C+iKAOAvoigDgL6IoA4C+iKAOAvoigDgL6IoA4C+iKXAcBfRFAHAX0RQBwF9EUAcBfRFAHAX0RQBwF9EUAcBfRFAHAX0RQBwF9EUAohUcgKAfQBQBQBQBQBQBQBQBQEcUgYXHK5H3SQfxBrpq25dS1VzObFnQ43EZTe7fit0P4qatqwcUk+xnU1JtruaeqDooN49uLgnjZlLLLmDZTqMmWxAOh+VW3B4SWIzWeqsUVsWsPbMtGRx7x4SQiRZlVwLWkuhI52N/yqZ4CvB2ynXO0Kivm1LnZu0Y50DxsGB7PxBFZatKdOWWaszqFSM1mi7o6qrOwoAoAoAoAoAoAoAoAoAoAoAoAoAoAoAoAoAoAoAoAoAoAoAoAoAoAoBaA8zxu2sXhVkguoUF8svNgrMTpr/d2XFe9GGFmlWd+mh5mfFR/gq3ydvwc4UktJ1ch2+J8Tr668vF1fUm5G2jT9OCib6spcV23NljER5Ta41BtyPd2V3TqSg7xZzKEZboxO0NyXXVSreOh/CvQpcTrQWW9zJUwNKTvY7Nz9lzQynkEPMA3vaqMVipYh3l0LaFCNFWibusZoCgCgCgCgCgCgCgCgCgCgCgCgCgCgCgCgCgCgCgCgCg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6" name="AutoShape 14" descr="data:image/jpeg;base64,/9j/4AAQSkZJRgABAQAAAQABAAD/2wCEAAkGBxQSEhUUExQWFRQVGBUUFRUUGBgYFhYcFBcWFxQYFhcYHSggGRwlHBQVITEhJSksLi8uGB8zODMsNygtLisBCgoKDg0OGxAQGywkHCQsLCwsLCwsLCwsLCwsLCwsLCwsLCwsLCwsLCwsLCwsLCwsLCwsLCwsLCwsLCwsLCwsLP/AABEIALcBEwMBEQACEQEDEQH/xAAbAAABBQEBAAAAAAAAAAAAAAAAAQIDBQYEB//EAEUQAAIBAgMEBgQLBwMEAwAAAAECAwARBBIhBQYTMSJBUWFxsVKBkdEHFDI0U3JzkqHB4RUjJDNCYpNkgvAWQ4PSRFSi/8QAGwEBAAMBAQEBAAAAAAAAAAAAAAEDBAIFBgf/xAA3EQACAQIEBQMCBAYBBQEAAAAAAQIDEQQSITEFFEFRYRMycRUiM1KBkSNCobHB0QZDcuHw8WL/2gAMAwEAAhEDEQA/APTK88sFoAtQBagC1AFqALUAWoAtQBagC1AFqALUAWoAtQBagC1AFqAKALUAWoAtQBQBQBQBagC1AFqALUAWoAtQBagC1AJQBQBQGQ+FGQrgxYkfvFF1JB5N2V1EuoL7jyd9oOBrI4/3t76tSuaJOMd7II9psDpKwPK4dvfU5X2OPVpd0SftI/St99vfTK+w9Wl3QrbSP0rffb31GR9ifVpd0NbaZv8AzW+83vqMj7D1qP5kM/aDa/vH6v6299Mr7D1qP5kL+0nFrSv45399dZH2Idaj3Qq7Sbrke31mv199HF9iPVpfmQ5doN9K/V/U3vqMr7HXrUfzIU7UawHFewPLO3vpkfYj1aP5kNG0nGolf7zVOV9h61H8yG/tFvpH+83vqMr7D1qPdDTtB7/zHt9ZvfTK+w9aj+ZHbFtVgLcVhfmMza+NQ4y7EerR/Mjpi2w2n75+z+Y3vqMkuw9Wl3RP+2yf++w/8je+usj7HHq0u6AbbP07f5G99RkfY69Wl3Qo26bfz2/yN76ZX2Hq0u6AbdNv57f5G99TlfYj1KX5kIu3D/8AYb/I3vqMj7D1aXdCnbn+ob/I3vqMj7E+rS7oUbd/1B/yN76ZJdh6lLuh/wC3v9Qf8je+pyPsc+pT7oibb3+ob/I3vqMj7HXqUu6GHbl//kN/kb30yvsPUpd0Qvtm+nHJH2h99Mkuw9Sl3QsW27DScj/e3vpkfYepT7oJNuXI/fsf/IffTJLsFOn3Q19u2ueOSb3/AJh17+dMkuxOen3RyYnbbvYCVzbX5beHbUNNblkHB7WZe7g7VkTEEZmYOFXpEm2pOgJ7qWuirEbI9iU1WZhaAKAxvwqfM1+1Xyauol1D3HkjJ019flWmjuUcV0pL5OtY+6rz59yJEhvoBc+FDm7bsjsi2b6Vh3cz7qzTxVOPk9bDcFxNbWX2rzv+x1R4FB/Tf636WrLLGTe2h7dHgGHj725f0RKIF9FfujztVTxFV/zG2PC8Iv8ApoDCvor91fdRYiqupEuFYOX/AE0RyYRD1W8PcauhjZL3K552J/49SlrSk4vzqjmlw2Xst2/85Vup1YzV4nzOLwVbCytUXw+jGZB2VYY7i5B2UFwyDsoLiZR2UF2JlHYKE3YmUdlBdiFR2UF2IVHZUE3Y0qOyguxMooLiFR2UJuNKjsoTcaUHZQ6uMKDsoTcaUFCbkbRih0pMjMfdQ6UmMMdCVIjaOpOlIjaOh0mLhk1bwHnVFfZHrcN1cjR7nL/Er4jzNUR2ZsxWyPck5CqzKLQBQGO+FMfwa/ap5NXUS6h7jyfL019flWijuZ+LfhL5LLDQFjYes9lWzmoK7PCoUJ16ipwWrLWKIKLKPX1nx91eVWryqeEfcYHhlLCrTWXV/wCh1UHohQkKEBQBQkK6jJxd0VVqMK0HCaumcUyZT3Hl7q9ejVVSNz4DiXD5YSpbeL2Y21XHmiUAlCRDQCGhJocLuXiHhWZmihR7ZeNIEuGFw3d4c6g0xws3HNovkptqYMQyFFlSUADpx3KXPMAnnbtoUzioysnc4zQ5LXauwJIcQmHFpJHWNgF7ZBcLr199C6dGUZ5N2VLrYkHmCQfEaGhWNoASMsQoBJJAAGpJOgAHbehIuJw7RsUdSrKbMrCxB7CKEtNOzISKAaVoSMK0JuMZaHVyJlodpkTLUnSYmHHSbwHnWfEbI9fhe8jQ7n/OV8R+dUx2ZuxWyPcE5CqzKLQBQGQ+FAfwi/ar5NXUS6h7jyojpp660Ud2ZuL6UV8mgw8WVQOvmfd6vfWLFVc0rLZHp8EwSo0PUl7pf26IkrKe0FAFAFAFAFAFAMmjzAj2HsPUauoVfTnfoYeI4RYmhKHXdfJxRtcd/I9xGhr2T86nFxlZjqHI00AhoSNNCTc4fHxLsmJ+As5gmZHExJVTJds1l5jUAA1BvU4rDp2vZ9Ti2Tu9LtCZXeAYWAqelDGI00BIIVj0rnmddKHFOjKtK8lZeFYk2/srBN8Wkif4vA4njaQo0mZsPIFDEDrcEm/ZQmpCl9rTsnf+jNBjMLh/2xGxmdp7xZIhH0bCPmZCbfJuaGiUYcwm3rppYzG3tz+F8UWNi0sz8GYk3CykobacgM5v9WoM9XDZcqW70fyQ4zc3gPBx51SKaWWMyFcuVYycrm5/rAuOy4vUkPDZWsz0bHbd3Y4UsTQxyHDF404pkjkDFnAuGj+QDcc+uhM6GWSyp5dOvksYtzo2xc7S5hAJ2jjRT0nt03LO3yURdSx1NrDXmLOXTqNy2vocmJ3aw37SkgeTg4fIJYekBxAwXKiu+guS2p7KHLow9Zxbst0crblSvi1hWNoIpMzRvKyyDKigt049GPYO+hHLyc7JWR2bd+D9YMNLMk/EK2ljWwGeGyZnPeC/VpYDtodzw2WLknf/AEYIihlI2Wh0iFxQ7QmFHSbwHnWfEbI9jhe8jRbqL/ERntI/OqYbM3YnZHtachXBmFoAoDJfCYt8Iv2q+TV1Euoe48xhivLGO838ALnyq2Esqb8HGOper6cO8kXl68xu7ufTxWWOVCVAChIUICgCgCgC9CQoQV8ukpHUwDfkfK/rr2MNPPTTPguN4dUsS2tnqOq88YQ0JG0JEoSW+7+8cuD4nDCMJAuZZBmW63KsBfmL0LqVeVK9upzy7fxLStKZnMjKyFjY2VxZlUWso8LUIdao5Zr6nM+0HMCwEjhq5kUW1DMLGx7O6oOczy5Oh0y7wTNiVxV14yZcpC6dAZRcdemhodutJzU+oQ7w4hQQJL3mXE3YAkSKb5lJ5X6xyIoFWn363/UfNvTin1eTOeKs4ZlBKugsCotYC2lrWodOvN7vrclxm+GKkUKWRVzrIVjjRAzIQylrC51A9lCZYipJW/siDF70YqRJY2mIjmZndFCgEtqQDbMBpyvahEq9SSab0YQ7z4hTCQykwI0SFkViUbmj3+UB1UJVeat4JMVvhi3K/vAgVXRVjRFVRILPYW5kX16uq1CXiKj6nL/1FiboeJfJCcMoKqRwyLFSCLHq1Oug7KHKqz79LfoUxFDkYwodIicUOkNwi9JvqjzrNidke1wreRod2R/Ep4j86op7M3YrZHtKch4VBmFoAoDK/COP4VftV8mqUXUPceb4XWRfCQ/gB+ddSf8ADl8GjLetT/7v8Msq8890KA5sRjAtwAWI5gdXieQqyNNy8Eb6BA8hGqKOvVtddeoVMowXUl3uPea5yrq3X2L4n8q5UerJS0uS8h7653IIocPLO2WAs7diKLD6ztoPbV0Iaao5m1BXk7Ftjt1sVh04rlZlt0+GCGj7bD+odpHZXcqaa+0op4qE5ZdiuRwQCNQayvR2NL0ODaRs8Z+sD/8AkjyNejgn9rR8r/yOGsJfI41uPkxDQDaAQ0OhDQF3sHBRvhsc7rmeKONozc9Es5BItz6qg0U4RlCbfRFFahQNoBL0JC1AJQk7I9ngvAokRzMUFkJJTOwWz3Gja0OlDVK+5NvPgkgxc0UWbJG2VcxudAL3Pjeh1ViozcV0OF8I4jWQqRG5ZVfqYr8oDwvQ4yu2boQEUAw0OhrChJE4odIMH8tvAedZsTsj2eE7yL/dv5xGe8fnVFPZnoYnZHsychUGYWgCgMt8I3zUfaL5NUouoe482wwtKn1XH4X/ACqWrwl8Ghzy1qT/AP1b+jLOsB7ohPqogSR7GdouKbRQAjLnDZpmJ6IRQCWufaa1Qg+u5TUxVOlo9WWOG3WxJ6c8MpTnwonjSYjvjJzeoEGro4VxV7GCfFoXyxX7mk2fu7gZkDRxnLqCM0ikEaMrre4YdYNctdznnKr6nT/0xgowXaFLKCxMhZgABcnpE0RDxdV9TkSEyJxJRNHFYMuGw37vhoR0WxDjUORrlGgBFbsPhXO13a55GK4hkbSTbW4QY7gdNJJZILqskUxDyxZyFR43/rQsQpDcrioxOElR16DB4+NfRblRjt1pDO3BTKjrxQrEAISbNHcXF+RtfrrzKkG9UfR0sXHIs2+xkduxlWRWFmD2IPMGxrRgt5I8f/kDUqUGvIVvPjBDQkbQkQ0JENAaPclc/wAbh+lwk2X6yZWX86hmnDauUe8WanDrAiDAxRqJMTgmklIJLGThhohqfrm3eKGtZEvSS3jqGwd38KIIs8UT8eAOruc0jysjOyoL9BUVefO57tQpUaeRXS1X63/8EOIwK4nZ0a4eJZc6QqnDRQYJUvx5JpL3AI6iPOhDgp0Uoq+36Pq2zs2fDhsM2HwUYR3xkLrNNrZhkkyEXOgZr27bCh3FQg401vJaso9lblRSYNJXJE0kM5RS1i0wzcJQvM5RG1x391CmGFi6ab3af7gjQRHZZmiZy0ceUq2TI3GurMLdK2blfqoPtj6eZdCxixOHO1MRGuHRJxxys8srWL5DbonRQc3fQsTh60lbXXVsqt7+CNnQRQNnXDztCzj5LsYy8jA9hYm3hQrr5VSUY9Hb+hhaGIaaHQwihIxhQkTCjpt9UedZcVsj2+EbyL7dwWxEfiPzqilsz0cVsj2VOQoZRaAKAy/wiD+GX7RfJqlF1D3HmV7Sxnva/hbX8KupLNdeCniNX01CfaSLvC4cyOqDmxCj1m1eZl1sfT+osmfoaTE7ujDyQuDxUVl4oIGmvysvo6+qrsmVqxkWJzxaenYtp0fjGQhwIIpZI1kKsA7skautiT0QWIB5X6q9LCQU6iTPBx1SUKTa3MxtrbynERxxRMpsqyszEs7H+tTfl3+Vq+hpUpRTzW8aHz1TJOOaOjsbDZMLELP9IWim/vZBeKTxsChPX0eyvCx9JRndHt8NrOdJJlhicGJgIj8l2TN3qGDMPAhSPXWOmryN9R2iZnfuDEBp443KLMbkclkW1st+r9K+iwvpyjF21R8zXnOlVlfaRBujsR3idG6QEUoY62u6tkUHrsbH1Vzj5x9Nx6s6wCcq+eOyNHhiyqOgIwNXCkNqeZueY5Ht17q+dZ9VFI80+EAg4liOQkUHxyWP4g11hX98kZuLxfKwfyVtbj5AQ0A9I9Lnl/y9Vznl0W5vweCde8pO0V1OaOUNqDcVYZJRyuw40OSTC4p42zRsUaxW6mxswsR66Hak46ojjlZSGViGHIgkEdWhHLSoIu9zVbvPhYcmLE4Vo4pFbDtcyGVkKXTqKNmzd3KhqpOnH777Lbz4MlHIyggMQDowBIB8QOdDKrpAkhBBBII5EEgi3Kx6qEpiriHBDB2DLqpDEFbm5IN7jWgu+4jzsbXZjl0W5Jy636PZrrpQm7OnZ8SzzWnmMee95XBfpf05ze9if6uqh1BKUrSdvJfbcwi4XArh2ljklbEGYcJg4CCPIGJHK/ZQuqRVOnkvd3voZOhmENCRhoSNIodBhR02+qvnWXFbI9rhHukXm7w/iI/EfnVFLZnpYrZHsichQyi0AUBmt/x/DD66+TVKLaPuPMMUtnQfW8qvw+7MfGPwV8/4LnZ+JyPHIOalW+6dfI+2seIjkqnucKrcxgo33Ss/0PUFUSAOpuCA0ZHhz8TyqxMovldjpw0SK7swLZ1KMCSRY20AOg5dXbVtKrkehmq01ONipl3cizXV3t2ELmHcG/SvT+qO2yueT9HV9JOxcI2VBGoyovIfmT1mvNq1pVHeR6tHDxpJRj0GFrcyB2dVVF+W5JI5YWbpDsYBh+NdxqzjsyudGEvcgDm2UaL2DQewUlUlLdiNOEfain3g23HDE2R0aa+XJzKnrJHcK8tVaqm77djXQoynNXWh5njI+IGBOp1v33vf21oo1Mk8zNmOwixFB01+hxLfkdCOYr2U1JXR+dVacqc3CejQ9Eue7rqJSUVdnWHoSr1FCP8A6jg2tiMx4S92Y9g6l/M1VTjd5me1iqkKMPRhst/LJYIgoAFXnhylmdy93e2IJw8sr8LDQ24snXc/JRB1sdPaKFlKkp3lJ2it2R7exuFcKmFw5iCk3kdi0kg6sw5DtoKkqbsoRt56sp6gqJPir8IzZG4QbIXt0Q1r5b9tCcry5lsavauxsHGDAWaLEJh1n4ruMkrFQzRZDoDYjLbmfxGudKnFZXo7XuZrHYRUnMQLlQyrd0yN0rXuhJtzoZ5RSlY7N5tjCDGy4aEO4QrlFsznNGj8lGvyuyh3Wp5ajhHUpmFiQdCDYg6EEcwaFJNjMHJEQJUZCyh1DC11bk3hoaHUouO+hzr3UIJJ4GQ2dWQ2BswKmx5Gx6qEtNaMiNANNCRjUJH4EdN+5V86y4r2o9rhG8i72AP4iPxH51RS2Z6WJ2R7EnIUMwtAFAZr4QPmw+0Hk1C2j7jy/EHpx/7vKr8PuzJxj8FfJYYU6HuI/EH/ANarxsdEy3/jNV3qU+mj/uabdfeIYbMsgZ4yOiBbonuv1GvKqwc7an0GIwzqax0Zs9l49Z41kXS/Mc8pB1BrfS9iPOqU3CWVnXVhWVG8AkAUx2OtiDy1rlo14dw1T3K2fDTldHjBtysSPafdXWXQ0xyJl5saNlhXMbsRcnxqEYK7Tm7CbX2kuHjLtz5KvWx7KiTSRFKm6krI8ynlLszMbsxLE951NZHqe3GKirIjqDo4NpY5VIS2aRvkqOYv1nsrfhFPf+U+b456E45bXn37f7I9oYrhJYaseQ7T1nwH/OdaNakvCPPhTWCo2/nlv4OTAYbKLnVjqT41oPFrVMzOuhSabYOIhmwkmDlmWBuIJo5H/lsbZWVz1dx7+6oNVKUZU3Tk7a3XYRN3sNCc+JxsDoNeHhW4kj/2gj5PjQKjCOs5p+FuajeCfDyYPNlgTDGKAYUDLxFlMh4g01sBbN66g11HB076ZbK3yM2lvKrtjYcM6IkEKyQMmTKZIWzSsmlmJDAdfye+pInXTc4xey0/QqN894cVniUTuI5sPCzKLBTxARJ1devtoVYitPMkno0i2n2VhZMZiMRNJCyo8SBJJAqC0aF5GsbvpoFHM0LXTg6kpyt0/wDoPtXCnHNiFxGSPHQGPiqQJIZEKL0r3yXCjUioHqQ9TOnpJb9mEL4VMbPisW8Bdkdo4UdJFsiBSztaxkewso151JKyRqOc7X7EOC2jFi3wOJxLxhx8ZjIcgKJA2eAMPRAJtfuoRGcajhOXn/wU+NjTD4hcVisXFPiBLG5iwwDrZGXNmYWC2UaC1728aFMkoSzzkm77Itd7Dh5xHJJOkmGjEkgYSqcTMZTmECoACiqbC55ChbWySSk3ovOr8HmpoYBpoShjGh0OwJ6bfVHnWTF7I9rhG8i83e+cR+I/OqKOzPRxOyPY05CpMwtAFAZf4RD/AAy/aL5NQuoe48wlPTTxbyq7D+5mTjP4Mfks8Otl8dfULgfnVWNndqJp/wCN0HGE6r/m0X6ElYT6Y7tl7Vkw7XjOh+Up1VvEdvfXUZuJXUpRqKzNfgN7oX0kBjPfqvtHL11eqqe559TBzjtqXiSJKvRZWH9pB8KsumZfuizm/Zovq2nZSxbKu2rEG19vRYcEXDOOSL1eJ6h+NRKSRzSoyqPQwO0tovO+dz4AclHYBWWUr7nsU6caasjilkCi7EAdpNhUxhKTskRVrQpK83YpcXtov0YBf+8jT1A8/XW2lhEtZng4zjKtlpaeR2CwYhUySG7HUk6nX8zWio7/AGRPPwi0eIq7dP8AZzYYGVzI3+0dg6qtjFRVkebi8RKcnfcsK6MAlCRKASoA3Sg0O2HZbtDJOLZIjGGvz/eEhSB2aUO1Tbi5dF/k5ZZma2ZmbKMq5iTlA5Kt+Q1Ogoc3vuRWoLEqYd2VnCkqls7AaLmNlueq5oTZtXtoTYHZrypM6WtCnEe5sbFgunadaHUKbkm101OO1DgKEiGhIhoSMJoSRsaHSFwbdNvqr51kxftR7XCN5F7u584TxH51no7M9HFbI9lTkK6MotAFAZT4Sfmq/aL5NUPYvoe88wLdNPX5Cr8NuzLxi3pRv3LEbQjJsWC9zdH2X0/Gs9XD1Lt7nq4HieFdOMI/bZbM6VN+WvhWZwkt0epGtTltJC2qLPsd5o9ybC4R5DZR6+oeJrmd4q7KquJp045my2xuCWGMFfl3HT6+31CmHqOVTXY+U4ljak436XNLs/aAlQNfXkQeo9dbbM3YetGtBSRnDhgmIeJgOGdVDf3WK2PrPsqrEp5MyWp5ka06GIcYvQxu3DMuIliRwqqRawF7MoNiTftrXhqUJQU7astxPFa60cjgGzMxvIxc9rEmtiSWx49TGTnuyywmGUchoPxripPKvJbgsNLE1Ly9q3K7GzGeTID0FOp9I9fq51FOFld7mvHYq+kdlsdiKALCrTxm7sU0IEoSIagCUB6bsbE8PZkLo+FwuaQq8ki5s4TMFbLqWkuL69XKh6dJ2opq0fk4doyGfB4rLiPjcjy4VM4TJ/UcqKp6rnuGtDiX30pfdmd0ZLbewJ8Jl4ygB8wDKwZbr8pSRyYdlDLUpSp+4q1Um9gTYXNhewHMm3VQrN9NsWU4XFQQQWdsTh1MUbNIAohEoJdraXYG5sBUG50penKMV1X9jjwGxp8Jh9oLPGUdoI8tyDcGWzWyk91ScQpypwmpLp/ko9sbt4jCorzIArHLowYq1swVwPktbW1CmpRnBXkU9CoQ0JGGhIxjQ6I3NDpCYNum31R51jxntXye3whay+C/3b+cJ4j86oobM9DFbI9nTkK6MgtAFAZT4Sfmq/aL5NUPYvw/vPKz8tP91X4bdmXjP4K+TpeINzFbD5pSa2Odtmp1aeGlQWrETWxLgd3uK4VSe83NgO2q6k4045pF1OvVqSyxZ6HsfZiYeMRp4sTzY8iTXz2IrutK726HqRVlY7QQw0sQfWKp1iw1cp8PhsRBJniIPdpY9xU16dPGQW+hjVOrTleB1SzNicQJJEyFVUFe0i+o7tanF4lSh9vU6hmnUzTVrGf3g2a74q8cROZFLODoTqADfQEACrsFXhGilKSW5xiqUptZUT7M3RmlF2Kxi9hm1J8APfWz142utSujw2rU1eiI9+9lJhcPHwiSzPwmble4JJA6uVvXXEHnndnq1Ycth1CH6+TM4OAIoFaT5+pPMyahwITQCVAA0A2gLxcdG2zjAXyypOJUWx6auuVrECwtqdaF+ZOjl6p3H7v7aWDD4hCf3jNh5YRYkFoZMzBiOQtQmlVUYyXXRr5Rf4/eTBTmOQ5lysXGGMd4klkPTmlcayqL5soFza3XQ0SrUpWb/a3XuQ7y70YeaCdcMTDK5AkPDt8bUAL8ofyhzOU8+XXQ5rV4Si1HR/G/+jvk3qwbnGoZpYknMOR442zFUiRHUadEnKRr20O/XpvOrtXt08IqG3rjfjxkMkHxU4bDg3ZrqQVZyP6idb8hQreITuulrI6to704TExq8odWDCWbDIgy4iVVCqzTX0SwAta9qg7lXpzScr/Hd/JhsXOXdnIALMWsosoub2UDkBUmNu7uQE0A0mhJGxodIhc0O0hMGem3gPOsmM9q+T2uE7yNDuv84j8R+dZ6OzN+K2R7SnIV0ZBaAKAyPwnG2EX7VfJqiWxfh/eeWF+mnr8quwu7MvGV/Bj8nYDW0+aHA0INTufIuV1/ruCe8dX515HFFL7X0PSwNrPuW+1cM0sLojtGxHRdeYI1/Hl6686hUjTqKUldG5mb3HmaK+GYMTdiBqcpHy1t2dd+XPtr0+I0lKCrIy0Krc/Ta1Nga8a5raOZyBINe3/l/wAq7v8AaTklvY6K5IOIbdjkmAdlWCFb5msFZ9ADz6rm3tr26d2loenHLGCb00MJvPtk47FXU3giusffe2Zu+5GndW6nHKjxOIYnO7Ijqw8cSgCoAl6AbQF5sTdXE4uJ5YVUqhy2LAFjpcKD49dhQvp4edRNxKzaGAlgbJNG0bdji1+8do8KFcoSg7SVjloQdMWAkaJ5gt44yqu1xoXNlFr3N+6h0otxcuiOW9DgKEiUAUJGk0JGE0JGMaEkTNQ7SIXah0kGDbpN4DzrJjPavk9rhXul8Gi3Xa+JTxH51no7M3YrZHtachXRkFoAoDHfCp8zX7VfJqiWxfh/eeUK3TTwPlV2F3Zn4x+DH5O8NW0+aHA0IsT4PGNE4deY6u0dYNV1KaqRcWWUqjhK6N/s/GpMgZDcHq6wesEdtfN1qE6csrR7MJKaui+2Xs5F/eFFEp0zWGa3Zfn1V6FGLdLLPbsbaNKK++2vfqTYvGBDY3Nx3aW69RXncQwsXaUNGW1JqKV0Vc+JzIUAsCW1uQekb6gaG1+usUKDUszZzzcbaI80x29GIklZAoWJC8bAWLNYlb3I01F9PbX09HBU4xvu31PLeJjTndq5SSxNPJmcWUaKvZ3+JrZCOVWKMXjHUd0d0MQUWFdnnSk5bklQciXoBKAKAShJq9y8O82Hx8MalneKJkA6yknb26ihqw6cozit7HTtlniwIwmIl4+KeVGjjDcRsOB1F/Sa9st+uh1UvGlkk7yv82OTaG5bQ4OTENKDJEyq8SC4TMQCGfrYZhcDlQ5lhnGm5N6ossJu7KNlSIWhUyYiN8zTRhMgjFrtewN+rnQsVGXoNaatdTnO67SRwCTEqY44sTIzRIsgAikAIiKgGW9+Zv3UI9DMleWmv9GVj7nTHGthImV2Vc4c3VcpUMpYWJQm4Fj10K+Xl6mSJ07Y3OyzYaLDScUziRSx0UPCxWYggfJFj28uuh1PD2lGMHe/+Cik2WPjS4dJY5MzpGJUuUJcgXHaAT+FCpw+/Knc795t1zhuGY5GmEjyQ24bI/EibKwVNSyk8iKFtWhktZ3My+mh5jQ+rnQqsRM1DqxEzUOkiF2qTtITCnpN4DzrLitkexwveRpd0j/EJ23H51npLc24vZHtychQyC0AUBjPhY+Zr9qvk1Q9jRhveeSI3TX1+VXYbdmfi/4UfksFatp820ODUIsOzUIsW+6eGDYlXuQUBcWNteQP41kxs3Ci2jZg5NTPRo9pOL317L9Xsrx44uS3PaWIfU55pSxufD2VRUqObuyqdRzeoyqzg8ulUiecNz4sn4sSPMV9VSacF8I8rFL7x16sMoXqCAvQBQCUAUJCgLzc/bIwuIzOWETo6SBb63U5SVHOzW8LmhdQqenK72ZW7Jx5w88cwUMY2DhW5G3b76HEJZZKSL7/AK0ZpXMkSnDyRvE2HQlVAcli4J5yZjcsdTQv5ltu60atYp4NrZcHJhcl88qTZ78sq5SLW1vprQqjO1Nw83LDBb4SwDC8JQpwyyIbm6yiRsxBHVyHroWRruOW3Q6l37aNnOHgSLiBy5Lu7u7AhWZ21IW5IXlQ7WJavlVji2Pve2HSBRGHMDzMCx0ZJ1tIh006XSvQ5hXcUtL2v/Uj2jvZdcmGw8WEQkEmIXkbKbreQ62BANqEyrXVopI6dob+vLaQwIMUE4YxGZzkBFiYoycsbkHmKHcq7lrbXuYxnoUpELPQ7SImepO0iFnodpDsI3SbwHnWfEK6R6vDN5Gl3Ma+JXxX86oirXNmK2R7knIVwZBaAKAxfws/M1+1Tyahow3vPIQ3TX1+VX4bdlHFvwl8nar1rPnrDw9Dmw7PQixoNym/fn6jea1h4h+D+qNOEX8Q3FfPnpBQBQGG3xwfDnEo+TKLH6yj8xb2V7vDquenle6/sYMZT/mKa9egYLC3qQF6gC0IEoAoAoSJQBQCXoBpNCRCaEjSaEjGahNiMtQ6SI2eh0kQu9SdpELvQ7SImeh0kRM1DtIlwZ1bwHnVFfZHp8O3Zp9yj/Er/t8zVKW5rxWyPdE5CqjILQBQGK+Fr5kv2qeTUNGG9549Y3B06+dXUpqL1GOoSrQUY9zpS57PafdVrxEEeV9MreBxJHo+39KcxAfS63gXMe72/pTmIEfS63gu90tqxQSkykLmXKrX0GtzfTS+mvdWXGfxqdody2lw+rTbkz0avDs1ozqwtQQFAZ/fmVVwjZwbsyrHb0+Y16tAa34BSVTN06iVF1FYxMUbkXsv3v0r1+ZpmX6VW8D8jdi/e/SnNUx9Kr+P3F4bdi/e/So5qmR9Jr+ACN2L979Kc1TH0mv4/cVYnPUv3v0pzVMfSa/j9xeC/Yv3v0pzNMfSq/j9xCjdi/e/SnNUx9Jr+P3GlW7F+9+lOapj6TX8fuMJbsHt/SnNUx9Jr+P3EGbu9v6U5qmT9Kr+P3Aq3Yv3v0pzVMfSq3j9xpVv7fvfpTmqZP0qv4/cOC56l+9+lOapk/S63gb8Vk/t+9+lOapnX0yt4EOAk7F+9+lOapk/TavgY+z5P7fvfpTmqZ0uG1fBE2zZP7fvfpTmqZ19Oq+Bh2VL/Z979Kc1TJ+n1SM7Jl/s+9+lOapnXI1BkuyZFFzkt9b9KlYmm9CeRqEcOGZb3trbke+/ZUTqxa0NmEw86TeY0m5I/il8V8zVad07HeK2R7qnIVUZRaAKAzXwg7KfE4XIhAKuH1vyAIsLDnrUpXLKVTI7nkjbBn5ZDp3GuvT8l/NLsKmw5wLZD7KOn5I5pdgOxJ/QPsNPS8k81HsH7Dn9A+w09PyOaj2GSbAnP9B9hrpQS6jml2PZd2YRJg4OIvTVAja69C66nn1A+uqKlGEtyvLGauY/fXbWIgxQgwiKwCKz51ZjdidBZhpYD21zHA0mrszzpxi7HbuNtWaaRo8ZEFJF42UFV05qQSdevn1VMsHSjqjqnCF7F7vzsn4xg3VQM0dpUGg1TUj1rerIxS0Roasjy/D4WUqCI21rnl/I5ldh64Ob6JvZT0PI5ldgGCm+jao5d9xzK7C/Epvompy/kcyuwLg5vompy77k8yuw9cNN9E1T6D7kcwuw1sJN9E1Ry77jmV2GfEZvompy/kcyuww7Om+ianLvuTzK7Amzph/229lOX8kcyuwp2fNb+U1OX8jmV2E/Z030TU5fyTzK7DhgZvompy/kcyuw9cHN9E1OX8jmV2HHCzfRNTl/JHMrsNbBzfRNUct5J5ldhPiU30TU5byOaXYQ4Kb6Nqnl33HNLsKcFNb+U3sqeX8jmV2EkwExFuE1Ry77jml2Iv2VL9E3sqfQfcc0uxabsbMkXEKeGQLjmPGrIwyJ6lVWrnsewpyFcFQtAFABFAR8BfRFLgOAvoilwHAX0RS4DgL6I9lLgOAvoigFVQLgaCp6F1MzOCUSbRnJX5IRPYo99dvSJXPWRopcKpHIAjUHsI5Vxc5HQvmGo15EUNMZZkVmx4VRpISB0D0b+idV/A/hXUu5mas7FpwF9EVwA4C+iKAOAvoigDgL6IoA4C+iKAOAvoigDgL6IoA4C+iKAOAvoigDgL6IoA4C+iKXAcBfRFAHAX0RQBwF9EUAcBfRFAHAX0RQBwF9EUAcBfRFAHAX0RQBwF9EUAohUcgKAfQBQBQBQBQBQBQBQBQEcUgYXHK5H3SQfxBrpq25dS1VzObFnQ43EZTe7fit0P4qatqwcUk+xnU1JtruaeqDooN49uLgnjZlLLLmDZTqMmWxAOh+VW3B4SWIzWeqsUVsWsPbMtGRx7x4SQiRZlVwLWkuhI52N/yqZ4CvB2ynXO0Kivm1LnZu0Y50DxsGB7PxBFZatKdOWWaszqFSM1mi7o6qrOwoAoAoAoAoAoAoAoAoAoAoAoAoAoAoAoAoAoAoAoAoAoAoAoAoAoAoBaA8zxu2sXhVkguoUF8svNgrMTpr/d2XFe9GGFmlWd+mh5mfFR/gq3ydvwc4UktJ1ch2+J8Tr668vF1fUm5G2jT9OCib6spcV23NljER5Ta41BtyPd2V3TqSg7xZzKEZboxO0NyXXVSreOh/CvQpcTrQWW9zJUwNKTvY7Nz9lzQynkEPMA3vaqMVipYh3l0LaFCNFWibusZoCgCgCgCgCgCgCgCgCgCgCgCgCgCgCgCgCgCgCgCgCg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090" name="Picture 18" descr="https://encrypted-tbn3.gstatic.com/images?q=tbn:ANd9GcTDk5Mv-LGu8Iw5OrBXrDYaPLU9cUNZahIrVqw6tM7unhvcxeY4"/>
          <p:cNvPicPr>
            <a:picLocks noChangeAspect="1" noChangeArrowheads="1"/>
          </p:cNvPicPr>
          <p:nvPr/>
        </p:nvPicPr>
        <p:blipFill>
          <a:blip r:embed="rId4" cstate="print"/>
          <a:srcRect/>
          <a:stretch>
            <a:fillRect/>
          </a:stretch>
        </p:blipFill>
        <p:spPr bwMode="auto">
          <a:xfrm>
            <a:off x="5943600" y="6050973"/>
            <a:ext cx="3429000" cy="2057401"/>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0" y="2209800"/>
            <a:ext cx="7162800" cy="1107996"/>
          </a:xfrm>
          <a:prstGeom prst="rect">
            <a:avLst/>
          </a:prstGeom>
          <a:noFill/>
          <a:effectLst>
            <a:glow rad="139700">
              <a:schemeClr val="accent1">
                <a:satMod val="175000"/>
                <a:alpha val="40000"/>
              </a:schemeClr>
            </a:glow>
          </a:effectLst>
        </p:spPr>
        <p:txBody>
          <a:bodyPr wrap="square" lIns="91440" tIns="45720" rIns="91440" bIns="45720">
            <a:spAutoFit/>
          </a:bodyPr>
          <a:lstStyle/>
          <a:p>
            <a:pPr algn="ctr"/>
            <a:r>
              <a:rPr lang="en-US" sz="6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1">
                      <a:satMod val="175000"/>
                      <a:alpha val="40000"/>
                    </a:schemeClr>
                  </a:glow>
                  <a:outerShdw blurRad="41275" dist="12700" dir="12000000" algn="tl" rotWithShape="0">
                    <a:srgbClr val="000000">
                      <a:alpha val="40000"/>
                    </a:srgbClr>
                  </a:outerShdw>
                  <a:reflection blurRad="6350" stA="55000" endA="300" endPos="45500" dir="5400000" sy="-100000" algn="bl" rotWithShape="0"/>
                </a:effectLst>
              </a:rPr>
              <a:t>Thank  You</a:t>
            </a:r>
            <a:endParaRPr lang="en-US" sz="66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1">
                    <a:satMod val="175000"/>
                    <a:alpha val="40000"/>
                  </a:schemeClr>
                </a:glow>
                <a:outerShdw blurRad="41275" dist="12700" dir="12000000" algn="tl" rotWithShape="0">
                  <a:srgbClr val="000000">
                    <a:alpha val="40000"/>
                  </a:srgbClr>
                </a:outerShdw>
                <a:reflection blurRad="6350" stA="55000" endA="300" endPos="45500" dir="5400000" sy="-100000" algn="bl" rotWithShape="0"/>
              </a:effectLst>
            </a:endParaRPr>
          </a:p>
        </p:txBody>
      </p:sp>
      <p:sp>
        <p:nvSpPr>
          <p:cNvPr id="2052" name="AutoShape 4" descr="data:image/jpeg;base64,/9j/4AAQSkZJRgABAQAAAQABAAD/2wCEAAkGBg8QDQ0PDw8NDw4NDw8NDw0NDw8ODQ0PFBAVFBQQFBQXHCYeFxklGRQUHy8gJCcpLCwvFR4xNTAqNSYrLCkBCQoKDgwOFA8PFDUcFBwqKSwpLik1LCkpKikqNTUpKiktNSopKSkpLC0pLi0sKSwpKikpLCwpKSksKSksKSkpKf/AABEIAK8BIAMBIgACEQEDEQH/xAAbAAACAwEBAQAAAAAAAAAAAAAAAQIDBAUGB//EADsQAAIBAgQDBwMCAwYHAAAAAAABAgMRBBIhMQVBURMiYXGBkaEGMkKx0VJy4RQjYoLB8BUzU4OSorL/xAAZAQEBAAMBAAAAAAAAAAAAAAAAAQIDBQT/xAAsEQEAAgIABAIKAwEAAAAAAAAAAQIDEQQhMUESYRMiMlFxgZGhwdEzUuEk/9oADAMBAAIRAxEAPwD66eS+s8A0pVYxUozjlqRe0kuT8+viz1pViaEZxcZK6egmNxp7OE4j0GSL9u7zP01xP+0YWnN/8ynejVi73jUjo739GdqlM8vhMO8NxFxulCsnTmm2lJ6ypSXjfMv86PRQlqY1llxuKMeSfD7NucfNvhIsTM9ORdFmbwpoZFMZWJgIYAAAAAAgAAEAAAgABBcAC4ribAbFci5EXMCbYnIhG7+1N+SLYYKb3tH5fwRdK3Mg6hthw+PNuXwvg0QpxjskvJA05scPUltG3jLT+pfDh/8AFL0j+7NogqqGFgtorzer+SriVO9KTW8O+vTf4uahNX0ez0a8AOJRqXRcmYoJwnOD/CTXmuT9rGuLLDGUwEMqNwMAI2Q8j9buMJYaprmz8tHZa7+l/Q68VqcD68hmqUYtZoyjUSus3ecJpNLpru+qPQUr6X6amvvLp8VX/nwTvnqWimXJlMSyJm5crEySIoaCJAIZUFwEADuIVwuFMTFcTYQ7hcg5iTb2TfkrkVO5FyJxws3vaPm9fgtjgFzbflohsZHUJRpzltF+b0XydCFGMdkl48/cmBijw9/lK3hH92XQwcFyu+stS4CKAACgABAMQAAAAgji8Yp5a0Z8qkbP+aP9GvYVKRt41RzUZNb02qi8lv8ADfscvDTukWElsQyKYwjoAwBkbIeV+tIa4WXSvST1UVZ1FHV/5tubZ1L6nL+snfsYrd1qMUrZndz5L/XkdK5h3l0eI/gw/CWiDLolFMviZObKaJCQyoYCuJyAYXIxu9k35ItjhZvey+WBXmIuZqjgo87v4RdGmlskvJE2MMaM3tG3i9CyOCf5S9I/uawCqoYWC5X89S2wAACAAAAAAAAKAAAAEAAAFDr/AN8qfJ03O/ipJWLwhAAAKSumnqno11R5mlFwnOm/wk4+a5P2senODxqllrQnyqRs/wCaP9GvYCyDJplFKRcisXSExldaooxlJuyim2/BEbaxvlDzfGZOeNoU1yfay2WkVp4vW3ubYS1OPwibq1sViJfxdjDTZaSlr0+32Ozh46mEe97+NnwzXH/WIj592qlE0JEKcTXh6N9Xt+pk50qSSoyfK3noblFLZJeQxsZY4LrL2/ctjhorlfz1LBgIAAAAAAQAAAIYAIAAAAAAAACgATkla7Svor830KsRi4U7Z5Wvskm2/REFoGWrj49jOpBqaivLXo+aL6kXKDSbi5RaTW8W1uUZcS7YjDy5SVSm/ZNfJsMFGm61KhJu0qc1Jt6t5G0/exvJAAACoDBxuhmoSa3ptVF6b/DZvFJJpp6p6NdUB5zDTukakzBRg4TnTf4ScfNJ6P2NsGWGMuseH+vPqhQp1KVK7yp9pKP49F+p1/qrjNSmoYbD2eKxHcgr2tdPW/LRN36I89xrgUaFPAYa+epVxVOrXqWUe2kpq7fgk5WXh5mq88tQ7vA4K0tTJk6zuYjyjvP4drgeBdHC0KcklPIpVMt7OpLWW/i/g69GmUw1ZspIyiHKyXm9ptPWV9Gnd2/2kbkrKxChTsvF6ssK1AAAgQABQAAAAgGAgHYVgAQ7BYBFeJquFOckszir5b2vbcsTTvZrR2dns+hk/wCJ0m1G7ak8mbK+zb6ZtgNNKpmjGX8UVLrurkjjwx/Z0FTuu1UpUld2UbStmfRWsdTDUckIxu5WX3N3cm9WwLDLXx2SpGM4tQloqt+7m6PoaiuvQjOEoS2kvbxAo4itKL5qvSt72/1I4VXxGIb3j2cI+EWr6ebMdWnWp9lCTjOlGtTcZ/ku9pFo3YijUVTtKWVtxyThJ2UkndNPrqQZ6uETrVYRVu0oSlLpndTR/qWw4hFUFNtZoxs4/l2iVstvMswmHknOc2nUqNXy/bGK2iibwdPPnyRz75ra36+fiUYMNRr0qVSKV21GcXppJ2zxs+hvwsJKnFTblO15N9W729NvQtAaAAAVAIAA4PGaWWvGfKpHX+aOn6WClI28do5qObnTkp+mz+Hf0Odh5aCElm+msJKpOpj6v3V7qhF69nR018M1vZL0o4zafEcJFNXpQqVWrXdrW9NZI9IoKEIwirRilFJbJJWSPLU5Z+J15b9lSUE76LPJXVv+2tfA1zHSHXx5ZyWy5e0VmI8t8oj6O9QibIIzUEa4GcOXLdRleK9iZRhpbr1LwAAZjr8WoQ0dSN+id2tbciM60tblWNtgjnLjlBuyqwve1m0tdOvmvc0xxKfMFsdq+1Gl9wuVxqEkytaQRknezTs7OzvZ9GIwQrxpV6ym1GE4xrJva/2y822Bqx7kqNRwdpRWZP8Al1a9kW0qilGMltKKkvJq5moYp1VP+7nGDi8s5WSly23M2DxUuxw8Kai5yi9ZXywjF2cnb2IN2JxORR0cpzeWEFo5Pz5LxMyxlSNWnGrGEY1U1HK27TXJv1sVwrt1aLmkpQlWoSt9ueycWr9UT4vRz9jBO05Tbi+loN3/AEAzYvOsRKmrqOJUE2vDSTXjZNeqNvEKC/s9SKVlGDcUuWXVW9jN27nPCSlFxmpVYSTVu8o2Z0MTFunUS3cJJX2u0wOfh4Rda8oxaxNGE1dJ95JZo/Ny1YWpSf8Ac9+n/wBGbs4/ySe3ky6GCWSjGX3UVG0ou2qVvY0jQrpVHKN3GUH/AAytf4JgBRj4p/y4+FWn/wDSNjIygna6vZpq/VO6YwBiGIqAAAAAAAQAAEalNSjKL2knF+TVjzOGTi3F7wbi/NOx6g4HE6WXEN8qiUvVaP8ARP1A34mpZSb2SbPKfTMcyr1dP76vO2/2R7qV3vrm121Ox9U4xUsLUldK6y666czLwTDOFCjF/coJy5d56y+WYT1dKvqcLM97z9o/2XZommJnpF9zNz11GVpL2I8S4xToRvJ3lbSF0m/PocninF3C0KSz1ZOyS5f768inAfTM6ku1xM8zf4xbaa8XzMZl7ceClK+PNOo7R3n9QrqY3EYqWjcafRbb7W5vxv6Fi4So8nKfNyd0vTa+p6Klhowj3UkkjE979Q3U4i1uVfVrHaHIfAoPeN72vq9bK36aHLxMa2Cq03TqSnRnaEqc3dR7z7+vmtVvY11PqSpLETp0acXTpycZ1Jqb1TtJ2jsr7dTm8QpVsbVywVqUXeda7tmtbLBO2tnuT4PbiyWtW3pJ3Tz9/k9D9P8AGv7QpNK2V2a39nzR6CJw+AcMjQyRit04vx0vf4fud5Irh5axW2o6CSdnZ2dtHa9n1OZWweWth5znKrmm4POllTce7ZctbnUKsVh1Uildq0ozTW6aZWpec3g+Hce1zK2STpRvp3VJyv6uR0biuBl/sWbtlU2nNSjldmrRSUk+T0JYfAqMs7lUqTtlUqjvlXRGgACUU2m0m1qm1ez2uhiFcCQhXABiAAAQAEAABQAAAIAAAAAADm8bo3hGfOnL/wBZaP5sdCdRRV20l1bSRixWPpuMopuWZNd1ae7A8t9ZVu0xGDwqu+1mpy2y5VJN3/yxmdejueSpupUx/D86WfCxrUard1tSkouK5vk31TPVU56mqs7mZdfjqejrjxe6PvMy6FORyuJ8Yk32OHSnVe71UYxf5N8kU47iknLsKWs5LWXKC5t6bFvC+HKlC13KUm5Tm0k5tu/ouiM976NVMdeHrF8kbvPSPzP6WcN4f2au3nqy++o+fgr7I9Fw+Xct/C/h6/ucvMoq7aS6sXCOOU6mIlRheXdbcltGSs0n00uOjzzXLm8WSY3rrLvNXTXXQ5r0fqdEpr4fNqtH8MMMV4rOpeQxv0vUdSq6NaEaVabqypzhecJy1mlNbxb1s9r7226/DsDGjTjTWqje7el293bl/RG6VGS5P9Rww0nyt4v9hp7LZd68Vuh4WN5r/DeXw0v1fsbiFKkoqy9XzbJFeC9vFOwAAGAAAAAAQAAAEACAKAAAAAAAABN2326gMRmq8SpR/LM+kO987GSpxeT+yCXjN3fsio6hVVxcIfdKKfS937LU5E61Sf3Tdui7q+CEaKBtvqcYX4RcvF91fuZZ46rLmorpFW+WRUCWUJtT2d3dtt9W7snGmWWGVHA+oeGyo4qGMpxzxWa8Fpbuyc/V3+Dlr6iniLww1KonpeU8qST/ACbvovl6n0CpTUk01dPRpnFxH0xSlPPFyg9L5bXdr2d+T13NU1ns7mHi8Voic0evWNRPWPnDlYCjSw8XKc1KpOzqVHfvtaWSu7Ja2V+viX/8ZnO6w9OU39uZrSL8U2joQ+n6Sesc3VN91vq4rS/jY20sHGKSikktkkkl6FiJacnEYfFN9Te897dPpDhUuEV6ss2JqJq+lKm+7/5WTXp7newOGjTy5UkotaIujTJpGUQ8mbib5eVp5R2jlDoiI0pXivIkRoAgAqAAAAAAAAAQAAAACAAAAKauMpx+6Sv0Wr9kBcBzqnF/4IN+MtF7IzTxdWW8sq6Q7vzuB16laMfuko+bsZKnF4L7VKfplXu/2OcqPN6vq9yapl0m1lTiVWW2WC8Fd+7/AGKJwcn3pSl5tstUCVgm1KpE1AnYZRFRCxIAhWAYgAQxBW8TGAVFoLDAgVhoAA0YZ6NdHcuMtCVpeehqJKkAAAAAgAAAAAqq4qEfulFPpu/ZamSpxdfhGUvF91AdAjKaSu2kurdkcmeNrS5qK6RWvuynsW3eTcn1k22B0qnE6a2bk/8ACr/OxmnxSb+2Kj4y7zKo0SSgXSbVTnUn905NdNl7IUaCL1EdgitUxqJZYViiNh2HYAFYGMAEIYECAAABDEAAAFG5gMAEIkxWCkAxECJxrNeK6MiIDVDEJ+D6MsOe0NVZJWT/ANSaVubM1XiFOP5XfSPe/oY6kHL7m35vQiqCBtbU4pJ/ZBLxnr8IzTqVJfdOVui7q+C5UyWQqbZ4YdIsjSLVEdgipQHlJ2HYCFgsTsKwEbBYlYGgIiJ2FYCIDsFiiIDACIDsFiBAMCiIDCxAhDsAH//Z"/>
          <p:cNvSpPr>
            <a:spLocks noChangeAspect="1" noChangeArrowheads="1"/>
          </p:cNvSpPr>
          <p:nvPr/>
        </p:nvSpPr>
        <p:spPr bwMode="auto">
          <a:xfrm>
            <a:off x="155575" y="-1798638"/>
            <a:ext cx="6172200" cy="37528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4" name="AutoShape 6" descr="data:image/jpeg;base64,/9j/4AAQSkZJRgABAQAAAQABAAD/2wCEAAkGBg8QDQ0PDw8NDw4NDw8NDw0NDw8ODQ0PFBAVFBQQFBQXHCYeFxklGRQUHy8gJCcpLCwvFR4xNTAqNSYrLCkBCQoKDgwOFA8PFDUcFBwqKSwpLik1LCkpKikqNTUpKiktNSopKSkpLC0pLi0sKSwpKikpLCwpKSksKSksKSkpKf/AABEIAK8BIAMBIgACEQEDEQH/xAAbAAACAwEBAQAAAAAAAAAAAAAAAQIDBAUGB//EADsQAAIBAgQDBwMCAwYHAAAAAAABAgMRBBIhMQVBURMiYXGBkaEGMkKx0VJy4RQjYoLB8BUzU4OSorL/xAAZAQEBAAMBAAAAAAAAAAAAAAAAAQIDBQT/xAAsEQEAAgIABAIKAwEAAAAAAAAAAQIDEQQhMUESYRMiMlFxgZGhwdEzUuEk/9oADAMBAAIRAxEAPwD66eS+s8A0pVYxUozjlqRe0kuT8+viz1pViaEZxcZK6egmNxp7OE4j0GSL9u7zP01xP+0YWnN/8ynejVi73jUjo739GdqlM8vhMO8NxFxulCsnTmm2lJ6ypSXjfMv86PRQlqY1llxuKMeSfD7NucfNvhIsTM9ORdFmbwpoZFMZWJgIYAAAAAAgAAEAAAgABBcAC4ribAbFci5EXMCbYnIhG7+1N+SLYYKb3tH5fwRdK3Mg6hthw+PNuXwvg0QpxjskvJA05scPUltG3jLT+pfDh/8AFL0j+7NogqqGFgtorzer+SriVO9KTW8O+vTf4uahNX0ez0a8AOJRqXRcmYoJwnOD/CTXmuT9rGuLLDGUwEMqNwMAI2Q8j9buMJYaprmz8tHZa7+l/Q68VqcD68hmqUYtZoyjUSus3ecJpNLpru+qPQUr6X6amvvLp8VX/nwTvnqWimXJlMSyJm5crEySIoaCJAIZUFwEADuIVwuFMTFcTYQ7hcg5iTb2TfkrkVO5FyJxws3vaPm9fgtjgFzbflohsZHUJRpzltF+b0XydCFGMdkl48/cmBijw9/lK3hH92XQwcFyu+stS4CKAACgABAMQAAAAgji8Yp5a0Z8qkbP+aP9GvYVKRt41RzUZNb02qi8lv8ADfscvDTukWElsQyKYwjoAwBkbIeV+tIa4WXSvST1UVZ1FHV/5tubZ1L6nL+snfsYrd1qMUrZndz5L/XkdK5h3l0eI/gw/CWiDLolFMviZObKaJCQyoYCuJyAYXIxu9k35ItjhZvey+WBXmIuZqjgo87v4RdGmlskvJE2MMaM3tG3i9CyOCf5S9I/uawCqoYWC5X89S2wAACAAAAAAAAKAAAAEAAAFDr/AN8qfJ03O/ipJWLwhAAAKSumnqno11R5mlFwnOm/wk4+a5P2senODxqllrQnyqRs/wCaP9GvYCyDJplFKRcisXSExldaooxlJuyim2/BEbaxvlDzfGZOeNoU1yfay2WkVp4vW3ubYS1OPwibq1sViJfxdjDTZaSlr0+32Ozh46mEe97+NnwzXH/WIj592qlE0JEKcTXh6N9Xt+pk50qSSoyfK3noblFLZJeQxsZY4LrL2/ctjhorlfz1LBgIAAAAAAQAAAIYAIAAAAAAAACgATkla7Svor830KsRi4U7Z5Wvskm2/REFoGWrj49jOpBqaivLXo+aL6kXKDSbi5RaTW8W1uUZcS7YjDy5SVSm/ZNfJsMFGm61KhJu0qc1Jt6t5G0/exvJAAACoDBxuhmoSa3ptVF6b/DZvFJJpp6p6NdUB5zDTukakzBRg4TnTf4ScfNJ6P2NsGWGMuseH+vPqhQp1KVK7yp9pKP49F+p1/qrjNSmoYbD2eKxHcgr2tdPW/LRN36I89xrgUaFPAYa+epVxVOrXqWUe2kpq7fgk5WXh5mq88tQ7vA4K0tTJk6zuYjyjvP4drgeBdHC0KcklPIpVMt7OpLWW/i/g69GmUw1ZspIyiHKyXm9ptPWV9Gnd2/2kbkrKxChTsvF6ssK1AAAgQABQAAAAgGAgHYVgAQ7BYBFeJquFOckszir5b2vbcsTTvZrR2dns+hk/wCJ0m1G7ak8mbK+zb6ZtgNNKpmjGX8UVLrurkjjwx/Z0FTuu1UpUld2UbStmfRWsdTDUckIxu5WX3N3cm9WwLDLXx2SpGM4tQloqt+7m6PoaiuvQjOEoS2kvbxAo4itKL5qvSt72/1I4VXxGIb3j2cI+EWr6ebMdWnWp9lCTjOlGtTcZ/ku9pFo3YijUVTtKWVtxyThJ2UkndNPrqQZ6uETrVYRVu0oSlLpndTR/qWw4hFUFNtZoxs4/l2iVstvMswmHknOc2nUqNXy/bGK2iibwdPPnyRz75ra36+fiUYMNRr0qVSKV21GcXppJ2zxs+hvwsJKnFTblO15N9W729NvQtAaAAAVAIAA4PGaWWvGfKpHX+aOn6WClI28do5qObnTkp+mz+Hf0Odh5aCElm+msJKpOpj6v3V7qhF69nR018M1vZL0o4zafEcJFNXpQqVWrXdrW9NZI9IoKEIwirRilFJbJJWSPLU5Z+J15b9lSUE76LPJXVv+2tfA1zHSHXx5ZyWy5e0VmI8t8oj6O9QibIIzUEa4GcOXLdRleK9iZRhpbr1LwAAZjr8WoQ0dSN+id2tbciM60tblWNtgjnLjlBuyqwve1m0tdOvmvc0xxKfMFsdq+1Gl9wuVxqEkytaQRknezTs7OzvZ9GIwQrxpV6ym1GE4xrJva/2y822Bqx7kqNRwdpRWZP8Al1a9kW0qilGMltKKkvJq5moYp1VP+7nGDi8s5WSly23M2DxUuxw8Kai5yi9ZXywjF2cnb2IN2JxORR0cpzeWEFo5Pz5LxMyxlSNWnGrGEY1U1HK27TXJv1sVwrt1aLmkpQlWoSt9ueycWr9UT4vRz9jBO05Tbi+loN3/AEAzYvOsRKmrqOJUE2vDSTXjZNeqNvEKC/s9SKVlGDcUuWXVW9jN27nPCSlFxmpVYSTVu8o2Z0MTFunUS3cJJX2u0wOfh4Rda8oxaxNGE1dJ95JZo/Ny1YWpSf8Ac9+n/wBGbs4/ySe3ky6GCWSjGX3UVG0ou2qVvY0jQrpVHKN3GUH/AAytf4JgBRj4p/y4+FWn/wDSNjIygna6vZpq/VO6YwBiGIqAAAAAAAQAAEalNSjKL2knF+TVjzOGTi3F7wbi/NOx6g4HE6WXEN8qiUvVaP8ARP1A34mpZSb2SbPKfTMcyr1dP76vO2/2R7qV3vrm121Ox9U4xUsLUldK6y666czLwTDOFCjF/coJy5d56y+WYT1dKvqcLM97z9o/2XZommJnpF9zNz11GVpL2I8S4xToRvJ3lbSF0m/PocninF3C0KSz1ZOyS5f768inAfTM6ku1xM8zf4xbaa8XzMZl7ceClK+PNOo7R3n9QrqY3EYqWjcafRbb7W5vxv6Fi4So8nKfNyd0vTa+p6Klhowj3UkkjE979Q3U4i1uVfVrHaHIfAoPeN72vq9bK36aHLxMa2Cq03TqSnRnaEqc3dR7z7+vmtVvY11PqSpLETp0acXTpycZ1Jqb1TtJ2jsr7dTm8QpVsbVywVqUXeda7tmtbLBO2tnuT4PbiyWtW3pJ3Tz9/k9D9P8AGv7QpNK2V2a39nzR6CJw+AcMjQyRit04vx0vf4fud5Irh5axW2o6CSdnZ2dtHa9n1OZWweWth5znKrmm4POllTce7ZctbnUKsVh1Uildq0ozTW6aZWpec3g+Hce1zK2STpRvp3VJyv6uR0biuBl/sWbtlU2nNSjldmrRSUk+T0JYfAqMs7lUqTtlUqjvlXRGgACUU2m0m1qm1ez2uhiFcCQhXABiAAAQAEAABQAAAIAAAAAADm8bo3hGfOnL/wBZaP5sdCdRRV20l1bSRixWPpuMopuWZNd1ae7A8t9ZVu0xGDwqu+1mpy2y5VJN3/yxmdejueSpupUx/D86WfCxrUard1tSkouK5vk31TPVU56mqs7mZdfjqejrjxe6PvMy6FORyuJ8Yk32OHSnVe71UYxf5N8kU47iknLsKWs5LWXKC5t6bFvC+HKlC13KUm5Tm0k5tu/ouiM976NVMdeHrF8kbvPSPzP6WcN4f2au3nqy++o+fgr7I9Fw+Xct/C/h6/ucvMoq7aS6sXCOOU6mIlRheXdbcltGSs0n00uOjzzXLm8WSY3rrLvNXTXXQ5r0fqdEpr4fNqtH8MMMV4rOpeQxv0vUdSq6NaEaVabqypzhecJy1mlNbxb1s9r7226/DsDGjTjTWqje7el293bl/RG6VGS5P9Rww0nyt4v9hp7LZd68Vuh4WN5r/DeXw0v1fsbiFKkoqy9XzbJFeC9vFOwAAGAAAAAAQAAAEACAKAAAAAAAABN2326gMRmq8SpR/LM+kO987GSpxeT+yCXjN3fsio6hVVxcIfdKKfS937LU5E61Sf3Tdui7q+CEaKBtvqcYX4RcvF91fuZZ46rLmorpFW+WRUCWUJtT2d3dtt9W7snGmWWGVHA+oeGyo4qGMpxzxWa8Fpbuyc/V3+Dlr6iniLww1KonpeU8qST/ACbvovl6n0CpTUk01dPRpnFxH0xSlPPFyg9L5bXdr2d+T13NU1ns7mHi8Voic0evWNRPWPnDlYCjSw8XKc1KpOzqVHfvtaWSu7Ja2V+viX/8ZnO6w9OU39uZrSL8U2joQ+n6Sesc3VN91vq4rS/jY20sHGKSikktkkkl6FiJacnEYfFN9Te897dPpDhUuEV6ss2JqJq+lKm+7/5WTXp7newOGjTy5UkotaIujTJpGUQ8mbib5eVp5R2jlDoiI0pXivIkRoAgAqAAAAAAAAAQAAAACAAAAKauMpx+6Sv0Wr9kBcBzqnF/4IN+MtF7IzTxdWW8sq6Q7vzuB16laMfuko+bsZKnF4L7VKfplXu/2OcqPN6vq9yapl0m1lTiVWW2WC8Fd+7/AGKJwcn3pSl5tstUCVgm1KpE1AnYZRFRCxIAhWAYgAQxBW8TGAVFoLDAgVhoAA0YZ6NdHcuMtCVpeehqJKkAAAAAgAAAAAqq4qEfulFPpu/ZamSpxdfhGUvF91AdAjKaSu2kurdkcmeNrS5qK6RWvuynsW3eTcn1k22B0qnE6a2bk/8ACr/OxmnxSb+2Kj4y7zKo0SSgXSbVTnUn905NdNl7IUaCL1EdgitUxqJZYViiNh2HYAFYGMAEIYECAAABDEAAAFG5gMAEIkxWCkAxECJxrNeK6MiIDVDEJ+D6MsOe0NVZJWT/ANSaVubM1XiFOP5XfSPe/oY6kHL7m35vQiqCBtbU4pJ/ZBLxnr8IzTqVJfdOVui7q+C5UyWQqbZ4YdIsjSLVEdgipQHlJ2HYCFgsTsKwEbBYlYGgIiJ2FYCIDsFiiIDACIDsFiBAMCiIDCxAhDsAH//Z"/>
          <p:cNvSpPr>
            <a:spLocks noChangeAspect="1" noChangeArrowheads="1"/>
          </p:cNvSpPr>
          <p:nvPr/>
        </p:nvSpPr>
        <p:spPr bwMode="auto">
          <a:xfrm>
            <a:off x="155575" y="-1798638"/>
            <a:ext cx="6172200" cy="37528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6" name="Picture 8" descr="https://encrypted-tbn0.gstatic.com/images?q=tbn:ANd9GcR60n5uniGAUIE98kf4kvw8Uyp5jxJdamfkYQU6BSRm8GifnIOsBw"/>
          <p:cNvPicPr>
            <a:picLocks noChangeAspect="1" noChangeArrowheads="1"/>
          </p:cNvPicPr>
          <p:nvPr/>
        </p:nvPicPr>
        <p:blipFill>
          <a:blip r:embed="rId2" cstate="print"/>
          <a:srcRect/>
          <a:stretch>
            <a:fillRect/>
          </a:stretch>
        </p:blipFill>
        <p:spPr bwMode="auto">
          <a:xfrm>
            <a:off x="2362200" y="3657600"/>
            <a:ext cx="4343400" cy="2362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752600"/>
            <a:ext cx="8382000" cy="4254691"/>
          </a:xfrm>
        </p:spPr>
        <p:txBody>
          <a:bodyPr>
            <a:normAutofit/>
          </a:bodyPr>
          <a:lstStyle/>
          <a:p>
            <a:pPr marL="525780" indent="-457200" algn="just">
              <a:lnSpc>
                <a:spcPct val="200000"/>
              </a:lnSpc>
              <a:buFont typeface="+mj-lt"/>
              <a:buAutoNum type="arabicPeriod"/>
            </a:pPr>
            <a:r>
              <a:rPr lang="en-US" sz="2400" dirty="0" smtClean="0">
                <a:latin typeface="Times New Roman" pitchFamily="18" charset="0"/>
                <a:cs typeface="Times New Roman" pitchFamily="18" charset="0"/>
              </a:rPr>
              <a:t>Progress of QEC Activities pertaining to Self- Assessment process for the period July – December 2013</a:t>
            </a:r>
          </a:p>
          <a:p>
            <a:pPr marL="525780" indent="-457200" algn="just">
              <a:lnSpc>
                <a:spcPct val="200000"/>
              </a:lnSpc>
              <a:buFont typeface="+mj-lt"/>
              <a:buAutoNum type="arabicPeriod"/>
            </a:pPr>
            <a:r>
              <a:rPr lang="en-US" sz="2400" dirty="0" smtClean="0">
                <a:latin typeface="Times New Roman" pitchFamily="18" charset="0"/>
                <a:cs typeface="Times New Roman" pitchFamily="18" charset="0"/>
              </a:rPr>
              <a:t>Additional task performed</a:t>
            </a:r>
          </a:p>
          <a:p>
            <a:pPr marL="525780" indent="-457200" algn="just">
              <a:lnSpc>
                <a:spcPct val="200000"/>
              </a:lnSpc>
              <a:buFont typeface="+mj-lt"/>
              <a:buAutoNum type="arabicPeriod"/>
            </a:pPr>
            <a:r>
              <a:rPr lang="en-US" sz="2400" dirty="0" smtClean="0">
                <a:latin typeface="Times New Roman" pitchFamily="18" charset="0"/>
                <a:cs typeface="Times New Roman" pitchFamily="18" charset="0"/>
              </a:rPr>
              <a:t>Best practices in assessment process.</a:t>
            </a:r>
          </a:p>
        </p:txBody>
      </p:sp>
      <p:sp>
        <p:nvSpPr>
          <p:cNvPr id="3" name="Title 2"/>
          <p:cNvSpPr>
            <a:spLocks noGrp="1"/>
          </p:cNvSpPr>
          <p:nvPr>
            <p:ph type="title"/>
          </p:nvPr>
        </p:nvSpPr>
        <p:spPr/>
        <p:txBody>
          <a:bodyPr>
            <a:noAutofit/>
          </a:bodyPr>
          <a:lstStyle/>
          <a:p>
            <a:r>
              <a:rPr lang="en-US" sz="3600" dirty="0" smtClean="0">
                <a:latin typeface="Times New Roman" pitchFamily="18" charset="0"/>
                <a:cs typeface="Times New Roman" pitchFamily="18" charset="0"/>
              </a:rPr>
              <a:t>Agenda of 7</a:t>
            </a:r>
            <a:r>
              <a:rPr lang="en-US" sz="3600" baseline="30000" dirty="0" smtClean="0">
                <a:latin typeface="Times New Roman" pitchFamily="18" charset="0"/>
                <a:cs typeface="Times New Roman" pitchFamily="18" charset="0"/>
              </a:rPr>
              <a:t>th</a:t>
            </a:r>
            <a:r>
              <a:rPr lang="en-US" sz="3600" dirty="0" smtClean="0">
                <a:latin typeface="Times New Roman" pitchFamily="18" charset="0"/>
                <a:cs typeface="Times New Roman" pitchFamily="18" charset="0"/>
              </a:rPr>
              <a:t> Meeting of Phase III QECs</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2130425"/>
            <a:ext cx="8763000" cy="1470025"/>
          </a:xfrm>
        </p:spPr>
        <p:txBody>
          <a:bodyPr>
            <a:noAutofit/>
          </a:bodyPr>
          <a:lstStyle/>
          <a:p>
            <a:pPr algn="ctr"/>
            <a:r>
              <a:rPr lang="en-US" sz="3200" dirty="0" smtClean="0">
                <a:latin typeface="Times New Roman" pitchFamily="18" charset="0"/>
                <a:cs typeface="Times New Roman" pitchFamily="18" charset="0"/>
              </a:rPr>
              <a:t>PROGRESS OF QEC ACTIVITIES PERTAINING TO SELF-ASSESSMENT PROCESS</a:t>
            </a:r>
            <a:endParaRPr lang="en-US" sz="3200" dirty="0"/>
          </a:p>
        </p:txBody>
      </p:sp>
      <p:pic>
        <p:nvPicPr>
          <p:cNvPr id="3" name="Picture 2"/>
          <p:cNvPicPr>
            <a:picLocks noChangeAspect="1" noChangeArrowheads="1"/>
          </p:cNvPicPr>
          <p:nvPr/>
        </p:nvPicPr>
        <p:blipFill>
          <a:blip r:embed="rId2"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2" descr="D:\QEC\QEC logo.jpg"/>
          <p:cNvPicPr>
            <a:picLocks noChangeAspect="1" noChangeArrowheads="1"/>
          </p:cNvPicPr>
          <p:nvPr/>
        </p:nvPicPr>
        <p:blipFill>
          <a:blip r:embed="rId3"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609600"/>
            <a:ext cx="6858000" cy="1143000"/>
          </a:xfrm>
        </p:spPr>
        <p:txBody>
          <a:bodyPr>
            <a:noAutofit/>
          </a:bodyPr>
          <a:lstStyle/>
          <a:p>
            <a:r>
              <a:rPr lang="en-US" sz="2400" b="1" dirty="0" smtClean="0">
                <a:latin typeface="Times New Roman" pitchFamily="18" charset="0"/>
                <a:cs typeface="Times New Roman" pitchFamily="18" charset="0"/>
              </a:rPr>
              <a:t>PROGRESS OF QEC ACTIVITIES PERTAINING TO SELF-ASSESSMENT PROCESS</a:t>
            </a:r>
            <a:endParaRPr lang="en-US" sz="2400" b="1" dirty="0"/>
          </a:p>
        </p:txBody>
      </p:sp>
      <p:sp>
        <p:nvSpPr>
          <p:cNvPr id="2" name="Content Placeholder 1"/>
          <p:cNvSpPr>
            <a:spLocks noGrp="1"/>
          </p:cNvSpPr>
          <p:nvPr>
            <p:ph idx="1"/>
          </p:nvPr>
        </p:nvSpPr>
        <p:spPr>
          <a:xfrm>
            <a:off x="533400" y="1905000"/>
            <a:ext cx="8183880" cy="4191000"/>
          </a:xfrm>
        </p:spPr>
        <p:txBody>
          <a:bodyPr>
            <a:normAutofit fontScale="55000" lnSpcReduction="20000"/>
          </a:bodyPr>
          <a:lstStyle/>
          <a:p>
            <a:pPr marL="566928" indent="-457200" algn="just">
              <a:lnSpc>
                <a:spcPct val="170000"/>
              </a:lnSpc>
              <a:spcBef>
                <a:spcPts val="0"/>
              </a:spcBef>
              <a:buNone/>
            </a:pPr>
            <a:r>
              <a:rPr lang="en-US" sz="2300"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rPr>
              <a:t>The SAR of 14 programs have been completed. 2 more programmes are under process.</a:t>
            </a:r>
          </a:p>
          <a:p>
            <a:pPr marL="624078" indent="-514350" algn="just">
              <a:lnSpc>
                <a:spcPct val="170000"/>
              </a:lnSpc>
              <a:spcBef>
                <a:spcPts val="0"/>
              </a:spcBef>
              <a:buFont typeface="+mj-lt"/>
              <a:buAutoNum type="arabicPeriod"/>
            </a:pPr>
            <a:r>
              <a:rPr lang="en-US" sz="4400" dirty="0" smtClean="0">
                <a:latin typeface="Times New Roman" pitchFamily="18" charset="0"/>
                <a:cs typeface="Times New Roman" pitchFamily="18" charset="0"/>
              </a:rPr>
              <a:t>Completed </a:t>
            </a:r>
            <a:r>
              <a:rPr lang="en-US" sz="4400" dirty="0" err="1" smtClean="0">
                <a:latin typeface="Times New Roman" pitchFamily="18" charset="0"/>
                <a:cs typeface="Times New Roman" pitchFamily="18" charset="0"/>
              </a:rPr>
              <a:t>Proecess</a:t>
            </a:r>
            <a:endParaRPr lang="en-US" sz="4400" dirty="0" smtClean="0">
              <a:latin typeface="Times New Roman" pitchFamily="18" charset="0"/>
              <a:cs typeface="Times New Roman" pitchFamily="18" charset="0"/>
            </a:endParaRPr>
          </a:p>
          <a:p>
            <a:pPr marL="624078" indent="-514350" algn="just">
              <a:lnSpc>
                <a:spcPct val="170000"/>
              </a:lnSpc>
              <a:spcBef>
                <a:spcPts val="0"/>
              </a:spcBef>
              <a:buFont typeface="+mj-lt"/>
              <a:buAutoNum type="arabicPeriod"/>
            </a:pPr>
            <a:r>
              <a:rPr lang="en-US" sz="4400" dirty="0" smtClean="0">
                <a:latin typeface="Times New Roman" pitchFamily="18" charset="0"/>
                <a:cs typeface="Times New Roman" pitchFamily="18" charset="0"/>
              </a:rPr>
              <a:t>M. Phil  Forensic Medicine &amp; Toxicology </a:t>
            </a:r>
          </a:p>
          <a:p>
            <a:pPr marL="624078" indent="-514350" algn="just">
              <a:lnSpc>
                <a:spcPct val="170000"/>
              </a:lnSpc>
              <a:spcBef>
                <a:spcPts val="0"/>
              </a:spcBef>
              <a:buFont typeface="+mj-lt"/>
              <a:buAutoNum type="arabicPeriod"/>
            </a:pPr>
            <a:r>
              <a:rPr lang="en-US" sz="4400" dirty="0" smtClean="0">
                <a:latin typeface="Times New Roman" pitchFamily="18" charset="0"/>
                <a:cs typeface="Times New Roman" pitchFamily="18" charset="0"/>
              </a:rPr>
              <a:t>Ph.D. Forensic Sciences</a:t>
            </a:r>
          </a:p>
          <a:p>
            <a:pPr marL="624078" indent="-514350" algn="just">
              <a:lnSpc>
                <a:spcPct val="170000"/>
              </a:lnSpc>
              <a:spcBef>
                <a:spcPts val="0"/>
              </a:spcBef>
              <a:buFont typeface="+mj-lt"/>
              <a:buAutoNum type="arabicPeriod"/>
            </a:pPr>
            <a:r>
              <a:rPr lang="en-US" sz="4400" dirty="0" smtClean="0">
                <a:latin typeface="Times New Roman" pitchFamily="18" charset="0"/>
                <a:cs typeface="Times New Roman" pitchFamily="18" charset="0"/>
              </a:rPr>
              <a:t>Master in Health Professional Education (MHPE)</a:t>
            </a:r>
          </a:p>
          <a:p>
            <a:pPr marL="624078" indent="-514350" algn="just">
              <a:lnSpc>
                <a:spcPct val="170000"/>
              </a:lnSpc>
              <a:spcBef>
                <a:spcPts val="0"/>
              </a:spcBef>
              <a:buFont typeface="+mj-lt"/>
              <a:buAutoNum type="arabicPeriod"/>
            </a:pPr>
            <a:r>
              <a:rPr lang="en-US" sz="4400" dirty="0" smtClean="0">
                <a:latin typeface="Times New Roman" pitchFamily="18" charset="0"/>
                <a:cs typeface="Times New Roman" pitchFamily="18" charset="0"/>
              </a:rPr>
              <a:t>T-</a:t>
            </a:r>
            <a:r>
              <a:rPr lang="en-US" sz="4400" dirty="0" err="1" smtClean="0">
                <a:latin typeface="Times New Roman" pitchFamily="18" charset="0"/>
                <a:cs typeface="Times New Roman" pitchFamily="18" charset="0"/>
              </a:rPr>
              <a:t>DPT</a:t>
            </a:r>
            <a:r>
              <a:rPr lang="en-US" sz="4400" dirty="0" smtClean="0">
                <a:latin typeface="Times New Roman" pitchFamily="18" charset="0"/>
                <a:cs typeface="Times New Roman" pitchFamily="18" charset="0"/>
              </a:rPr>
              <a:t> (Transitional Doctor of Physical Therapy) </a:t>
            </a:r>
            <a:endParaRPr lang="en-US" sz="4400" dirty="0">
              <a:latin typeface="Times New Roman" pitchFamily="18" charset="0"/>
              <a:cs typeface="Times New Roman" pitchFamily="18" charset="0"/>
            </a:endParaRP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609600"/>
            <a:ext cx="6858000" cy="1143000"/>
          </a:xfrm>
        </p:spPr>
        <p:txBody>
          <a:bodyPr>
            <a:noAutofit/>
          </a:bodyPr>
          <a:lstStyle/>
          <a:p>
            <a:r>
              <a:rPr lang="en-US" sz="2400" b="1" dirty="0" smtClean="0">
                <a:latin typeface="Times New Roman" pitchFamily="18" charset="0"/>
                <a:cs typeface="Times New Roman" pitchFamily="18" charset="0"/>
              </a:rPr>
              <a:t>PROGRESS OF QEC ACTIVITIES PERTAINING TO SELF-ASSESSMENT PROCESS</a:t>
            </a:r>
            <a:endParaRPr lang="en-US" sz="2400" b="1" dirty="0"/>
          </a:p>
        </p:txBody>
      </p:sp>
      <p:sp>
        <p:nvSpPr>
          <p:cNvPr id="2" name="Content Placeholder 1"/>
          <p:cNvSpPr>
            <a:spLocks noGrp="1"/>
          </p:cNvSpPr>
          <p:nvPr>
            <p:ph idx="1"/>
          </p:nvPr>
        </p:nvSpPr>
        <p:spPr>
          <a:xfrm>
            <a:off x="533400" y="1905000"/>
            <a:ext cx="8183880" cy="4191000"/>
          </a:xfrm>
        </p:spPr>
        <p:txBody>
          <a:bodyPr>
            <a:normAutofit fontScale="92500" lnSpcReduction="20000"/>
          </a:bodyPr>
          <a:lstStyle/>
          <a:p>
            <a:pPr marL="852678" indent="-742950" algn="just">
              <a:lnSpc>
                <a:spcPct val="170000"/>
              </a:lnSpc>
              <a:spcBef>
                <a:spcPts val="0"/>
              </a:spcBef>
              <a:buNone/>
            </a:pPr>
            <a:r>
              <a:rPr lang="en-US" sz="3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following two </a:t>
            </a:r>
            <a:r>
              <a:rPr lang="en-US" dirty="0" err="1" smtClean="0">
                <a:latin typeface="Times New Roman" pitchFamily="18" charset="0"/>
                <a:cs typeface="Times New Roman" pitchFamily="18" charset="0"/>
              </a:rPr>
              <a:t>proformas</a:t>
            </a:r>
            <a:r>
              <a:rPr lang="en-US" dirty="0" smtClean="0">
                <a:latin typeface="Times New Roman" pitchFamily="18" charset="0"/>
                <a:cs typeface="Times New Roman" pitchFamily="18" charset="0"/>
              </a:rPr>
              <a:t> have been distributed to all programs to determine the improvement of teacher performance and course of each program. </a:t>
            </a:r>
          </a:p>
          <a:p>
            <a:pPr marL="852678" indent="-742950" algn="just">
              <a:lnSpc>
                <a:spcPct val="170000"/>
              </a:lnSpc>
              <a:spcBef>
                <a:spcPts val="0"/>
              </a:spcBef>
            </a:pPr>
            <a:r>
              <a:rPr lang="en-US" dirty="0" smtClean="0">
                <a:latin typeface="Times New Roman" pitchFamily="18" charset="0"/>
                <a:cs typeface="Times New Roman" pitchFamily="18" charset="0"/>
              </a:rPr>
              <a:t>Course Evaluation </a:t>
            </a:r>
            <a:r>
              <a:rPr lang="en-US" dirty="0" err="1" smtClean="0">
                <a:latin typeface="Times New Roman" pitchFamily="18" charset="0"/>
                <a:cs typeface="Times New Roman" pitchFamily="18" charset="0"/>
              </a:rPr>
              <a:t>Proforma</a:t>
            </a:r>
            <a:endParaRPr lang="en-US" dirty="0" smtClean="0">
              <a:latin typeface="Times New Roman" pitchFamily="18" charset="0"/>
              <a:cs typeface="Times New Roman" pitchFamily="18" charset="0"/>
            </a:endParaRPr>
          </a:p>
          <a:p>
            <a:pPr marL="852678" indent="-742950" algn="just">
              <a:lnSpc>
                <a:spcPct val="170000"/>
              </a:lnSpc>
              <a:spcBef>
                <a:spcPts val="0"/>
              </a:spcBef>
            </a:pPr>
            <a:r>
              <a:rPr lang="en-US" dirty="0" smtClean="0">
                <a:latin typeface="Times New Roman" pitchFamily="18" charset="0"/>
                <a:cs typeface="Times New Roman" pitchFamily="18" charset="0"/>
              </a:rPr>
              <a:t>Teacher Evaluation </a:t>
            </a:r>
            <a:r>
              <a:rPr lang="en-US" dirty="0" err="1" smtClean="0">
                <a:latin typeface="Times New Roman" pitchFamily="18" charset="0"/>
                <a:cs typeface="Times New Roman" pitchFamily="18" charset="0"/>
              </a:rPr>
              <a:t>Proforma</a:t>
            </a:r>
            <a:endParaRPr lang="en-US" dirty="0">
              <a:latin typeface="Times New Roman" pitchFamily="18" charset="0"/>
              <a:cs typeface="Times New Roman" pitchFamily="18" charset="0"/>
            </a:endParaRP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3314" name="Picture 2" descr="http://goodeatsyl26.files.wordpress.com/2012/09/what-makes-a-good-teacher-by-niki-chen-300x300.jpg?w=646"/>
          <p:cNvPicPr>
            <a:picLocks noChangeAspect="1" noChangeArrowheads="1"/>
          </p:cNvPicPr>
          <p:nvPr/>
        </p:nvPicPr>
        <p:blipFill>
          <a:blip r:embed="rId4" cstate="print"/>
          <a:srcRect/>
          <a:stretch>
            <a:fillRect/>
          </a:stretch>
        </p:blipFill>
        <p:spPr bwMode="auto">
          <a:xfrm>
            <a:off x="6096000" y="4000500"/>
            <a:ext cx="2857500" cy="28575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2667000"/>
            <a:ext cx="8763000" cy="1524000"/>
          </a:xfrm>
        </p:spPr>
        <p:txBody>
          <a:bodyPr>
            <a:noAutofit/>
          </a:bodyPr>
          <a:lstStyle/>
          <a:p>
            <a:pPr algn="ctr"/>
            <a:r>
              <a:rPr lang="en-US" sz="3200" dirty="0" smtClean="0">
                <a:latin typeface="Times New Roman" pitchFamily="18" charset="0"/>
                <a:cs typeface="Times New Roman" pitchFamily="18" charset="0"/>
              </a:rPr>
              <a:t>ADDITIONAL TASK PERFORMED BY QEC</a:t>
            </a:r>
            <a:endParaRPr lang="en-US" sz="3200" dirty="0"/>
          </a:p>
        </p:txBody>
      </p:sp>
      <p:pic>
        <p:nvPicPr>
          <p:cNvPr id="3" name="Picture 2"/>
          <p:cNvPicPr>
            <a:picLocks noChangeAspect="1" noChangeArrowheads="1"/>
          </p:cNvPicPr>
          <p:nvPr/>
        </p:nvPicPr>
        <p:blipFill>
          <a:blip r:embed="rId2"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2" descr="D:\QEC\QEC logo.jpg"/>
          <p:cNvPicPr>
            <a:picLocks noChangeAspect="1" noChangeArrowheads="1"/>
          </p:cNvPicPr>
          <p:nvPr/>
        </p:nvPicPr>
        <p:blipFill>
          <a:blip r:embed="rId3"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 name="Picture 2" descr="https://encrypted-tbn1.gstatic.com/images?q=tbn:ANd9GcQg8p5OjIWEHqN6Qvxd5hSUvrVcpVmyEBgsjjAysXyjvS2Yg2kt"/>
          <p:cNvPicPr>
            <a:picLocks noChangeAspect="1" noChangeArrowheads="1"/>
          </p:cNvPicPr>
          <p:nvPr/>
        </p:nvPicPr>
        <p:blipFill>
          <a:blip r:embed="rId4" cstate="print"/>
          <a:srcRect/>
          <a:stretch>
            <a:fillRect/>
          </a:stretch>
        </p:blipFill>
        <p:spPr bwMode="auto">
          <a:xfrm>
            <a:off x="5867400" y="3733800"/>
            <a:ext cx="2981325" cy="3124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609600"/>
            <a:ext cx="6858000" cy="808038"/>
          </a:xfrm>
        </p:spPr>
        <p:txBody>
          <a:bodyPr>
            <a:noAutofit/>
          </a:bodyPr>
          <a:lstStyle/>
          <a:p>
            <a:r>
              <a:rPr lang="en-US" sz="2800" b="1" dirty="0" smtClean="0">
                <a:latin typeface="Times New Roman" pitchFamily="18" charset="0"/>
                <a:cs typeface="Times New Roman" pitchFamily="18" charset="0"/>
              </a:rPr>
              <a:t>ADDITIONAL TASK:</a:t>
            </a:r>
            <a:endParaRPr lang="en-US" sz="2800" b="1" dirty="0"/>
          </a:p>
        </p:txBody>
      </p:sp>
      <p:sp>
        <p:nvSpPr>
          <p:cNvPr id="2" name="Content Placeholder 1"/>
          <p:cNvSpPr>
            <a:spLocks noGrp="1"/>
          </p:cNvSpPr>
          <p:nvPr>
            <p:ph idx="1"/>
          </p:nvPr>
        </p:nvSpPr>
        <p:spPr>
          <a:xfrm>
            <a:off x="609600" y="1600200"/>
            <a:ext cx="8183880" cy="4187952"/>
          </a:xfrm>
        </p:spPr>
        <p:txBody>
          <a:bodyPr>
            <a:normAutofit/>
          </a:bodyPr>
          <a:lstStyle/>
          <a:p>
            <a:pPr marL="566928" indent="-457200" algn="just">
              <a:lnSpc>
                <a:spcPct val="170000"/>
              </a:lnSpc>
              <a:spcBef>
                <a:spcPts val="0"/>
              </a:spcBef>
            </a:pPr>
            <a:r>
              <a:rPr lang="en-US" sz="2400" dirty="0" smtClean="0">
                <a:latin typeface="Times New Roman" pitchFamily="18" charset="0"/>
                <a:cs typeface="Times New Roman" pitchFamily="18" charset="0"/>
              </a:rPr>
              <a:t>Awareness seminar on plagiarism.</a:t>
            </a:r>
          </a:p>
          <a:p>
            <a:pPr marL="566928" indent="-457200" algn="just">
              <a:lnSpc>
                <a:spcPct val="170000"/>
              </a:lnSpc>
              <a:spcBef>
                <a:spcPts val="0"/>
              </a:spcBef>
            </a:pPr>
            <a:r>
              <a:rPr lang="en-US" sz="2400" dirty="0" smtClean="0">
                <a:latin typeface="Times New Roman" pitchFamily="18" charset="0"/>
                <a:cs typeface="Times New Roman" pitchFamily="18" charset="0"/>
              </a:rPr>
              <a:t>HEI’s ranking data.</a:t>
            </a:r>
          </a:p>
          <a:p>
            <a:pPr marL="566928" indent="-457200" algn="just">
              <a:lnSpc>
                <a:spcPct val="170000"/>
              </a:lnSpc>
              <a:spcBef>
                <a:spcPts val="0"/>
              </a:spcBef>
            </a:pPr>
            <a:r>
              <a:rPr lang="en-US" sz="2400" dirty="0" smtClean="0">
                <a:latin typeface="Times New Roman" pitchFamily="18" charset="0"/>
                <a:cs typeface="Times New Roman" pitchFamily="18" charset="0"/>
              </a:rPr>
              <a:t>Teaching Research Methods and Biostatistics to M. Phil Students to enhance their research and analytical skills.</a:t>
            </a:r>
          </a:p>
          <a:p>
            <a:pPr marL="566928" indent="-457200" algn="just">
              <a:lnSpc>
                <a:spcPct val="170000"/>
              </a:lnSpc>
              <a:spcBef>
                <a:spcPts val="0"/>
              </a:spcBef>
            </a:pPr>
            <a:r>
              <a:rPr lang="en-US" sz="2400" dirty="0" smtClean="0">
                <a:latin typeface="Times New Roman" pitchFamily="18" charset="0"/>
                <a:cs typeface="Times New Roman" pitchFamily="18" charset="0"/>
              </a:rPr>
              <a:t>Centre for Innovation in Learning &amp; Teaching is organizing a Certificate in Medical Teaching.</a:t>
            </a: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609600"/>
            <a:ext cx="6858000" cy="533400"/>
          </a:xfrm>
        </p:spPr>
        <p:txBody>
          <a:bodyPr>
            <a:noAutofit/>
          </a:bodyPr>
          <a:lstStyle/>
          <a:p>
            <a:r>
              <a:rPr lang="en-US" sz="2800" b="1" dirty="0" smtClean="0">
                <a:latin typeface="Times New Roman" pitchFamily="18" charset="0"/>
                <a:cs typeface="Times New Roman" pitchFamily="18" charset="0"/>
              </a:rPr>
              <a:t>ADDITIONAL TASK:</a:t>
            </a:r>
            <a:endParaRPr lang="en-US" sz="2800" b="1" dirty="0"/>
          </a:p>
        </p:txBody>
      </p:sp>
      <p:sp>
        <p:nvSpPr>
          <p:cNvPr id="2" name="Content Placeholder 1"/>
          <p:cNvSpPr>
            <a:spLocks noGrp="1"/>
          </p:cNvSpPr>
          <p:nvPr>
            <p:ph idx="1"/>
          </p:nvPr>
        </p:nvSpPr>
        <p:spPr>
          <a:xfrm>
            <a:off x="609600" y="1371600"/>
            <a:ext cx="8183880" cy="4800600"/>
          </a:xfrm>
        </p:spPr>
        <p:txBody>
          <a:bodyPr>
            <a:normAutofit fontScale="25000" lnSpcReduction="20000"/>
          </a:bodyPr>
          <a:lstStyle/>
          <a:p>
            <a:pPr marL="566928" indent="-457200" algn="just">
              <a:lnSpc>
                <a:spcPct val="170000"/>
              </a:lnSpc>
              <a:spcBef>
                <a:spcPts val="0"/>
              </a:spcBef>
              <a:buNone/>
            </a:pPr>
            <a:r>
              <a:rPr lang="en-US" sz="2600" dirty="0" smtClean="0">
                <a:latin typeface="Times New Roman" pitchFamily="18" charset="0"/>
                <a:cs typeface="Times New Roman" pitchFamily="18" charset="0"/>
              </a:rPr>
              <a:t>	</a:t>
            </a:r>
            <a:r>
              <a:rPr lang="en-US" sz="7200" dirty="0" smtClean="0">
                <a:latin typeface="Times New Roman" pitchFamily="18" charset="0"/>
                <a:cs typeface="Times New Roman" pitchFamily="18" charset="0"/>
              </a:rPr>
              <a:t>Various International workshops on Medical Teaching &amp; Learning have been arranged </a:t>
            </a:r>
          </a:p>
          <a:p>
            <a:pPr marL="566928" indent="-457200" algn="just">
              <a:lnSpc>
                <a:spcPct val="170000"/>
              </a:lnSpc>
              <a:spcBef>
                <a:spcPts val="0"/>
              </a:spcBef>
            </a:pPr>
            <a:r>
              <a:rPr lang="en-US" sz="7200" dirty="0" smtClean="0">
                <a:latin typeface="Times New Roman" pitchFamily="18" charset="0"/>
                <a:cs typeface="Times New Roman" pitchFamily="18" charset="0"/>
              </a:rPr>
              <a:t>Total Number of Workshops/activities	    = 16</a:t>
            </a:r>
          </a:p>
          <a:p>
            <a:pPr marL="566928" indent="-457200" algn="just">
              <a:lnSpc>
                <a:spcPct val="170000"/>
              </a:lnSpc>
              <a:spcBef>
                <a:spcPts val="0"/>
              </a:spcBef>
            </a:pPr>
            <a:r>
              <a:rPr lang="en-US" sz="7200" dirty="0" smtClean="0">
                <a:latin typeface="Times New Roman" pitchFamily="18" charset="0"/>
                <a:cs typeface="Times New Roman" pitchFamily="18" charset="0"/>
              </a:rPr>
              <a:t>Total number of  Students 		    = 390</a:t>
            </a:r>
          </a:p>
          <a:p>
            <a:pPr marL="566928" indent="-457200" algn="just">
              <a:lnSpc>
                <a:spcPct val="170000"/>
              </a:lnSpc>
              <a:spcBef>
                <a:spcPts val="0"/>
              </a:spcBef>
            </a:pPr>
            <a:r>
              <a:rPr lang="en-US" sz="7200" dirty="0" smtClean="0">
                <a:latin typeface="Times New Roman" pitchFamily="18" charset="0"/>
                <a:cs typeface="Times New Roman" pitchFamily="18" charset="0"/>
              </a:rPr>
              <a:t>Number of CMT Students</a:t>
            </a:r>
          </a:p>
          <a:p>
            <a:pPr marL="566928" lvl="3" indent="-457200" algn="just">
              <a:lnSpc>
                <a:spcPct val="170000"/>
              </a:lnSpc>
              <a:spcBef>
                <a:spcPts val="0"/>
              </a:spcBef>
              <a:buClr>
                <a:schemeClr val="accent1"/>
              </a:buClr>
              <a:buSzPct val="80000"/>
            </a:pPr>
            <a:r>
              <a:rPr lang="en-US" sz="7200" dirty="0" smtClean="0">
                <a:latin typeface="Times New Roman" pitchFamily="18" charset="0"/>
                <a:cs typeface="Times New Roman" pitchFamily="18" charset="0"/>
              </a:rPr>
              <a:t>        Completed 		                     = 39</a:t>
            </a:r>
          </a:p>
          <a:p>
            <a:pPr marL="566928" lvl="3" indent="-457200" algn="just">
              <a:lnSpc>
                <a:spcPct val="170000"/>
              </a:lnSpc>
              <a:spcBef>
                <a:spcPts val="0"/>
              </a:spcBef>
              <a:buClr>
                <a:schemeClr val="accent1"/>
              </a:buClr>
              <a:buSzPct val="80000"/>
            </a:pPr>
            <a:r>
              <a:rPr lang="en-US" sz="7200" dirty="0" smtClean="0">
                <a:latin typeface="Times New Roman" pitchFamily="18" charset="0"/>
                <a:cs typeface="Times New Roman" pitchFamily="18" charset="0"/>
              </a:rPr>
              <a:t>         In process			     = 30	</a:t>
            </a:r>
          </a:p>
          <a:p>
            <a:pPr marL="566928" indent="-457200" algn="just">
              <a:lnSpc>
                <a:spcPct val="170000"/>
              </a:lnSpc>
              <a:spcBef>
                <a:spcPts val="0"/>
              </a:spcBef>
            </a:pPr>
            <a:r>
              <a:rPr lang="en-US" sz="7200" dirty="0" smtClean="0">
                <a:latin typeface="Times New Roman" pitchFamily="18" charset="0"/>
                <a:cs typeface="Times New Roman" pitchFamily="18" charset="0"/>
              </a:rPr>
              <a:t>Number of trained/certified facilitators             = 07</a:t>
            </a:r>
          </a:p>
          <a:p>
            <a:pPr marL="566928" indent="-457200" algn="just">
              <a:lnSpc>
                <a:spcPct val="170000"/>
              </a:lnSpc>
              <a:spcBef>
                <a:spcPts val="0"/>
              </a:spcBef>
            </a:pPr>
            <a:r>
              <a:rPr lang="en-US" sz="7200" dirty="0" smtClean="0">
                <a:latin typeface="Times New Roman" pitchFamily="18" charset="0"/>
                <a:cs typeface="Times New Roman" pitchFamily="18" charset="0"/>
              </a:rPr>
              <a:t>Number of trained/certified mentors                 = 12</a:t>
            </a:r>
          </a:p>
          <a:p>
            <a:pPr marL="566928" indent="-457200" algn="just">
              <a:lnSpc>
                <a:spcPct val="170000"/>
              </a:lnSpc>
              <a:spcBef>
                <a:spcPts val="0"/>
              </a:spcBef>
            </a:pPr>
            <a:r>
              <a:rPr lang="en-US" sz="7200" dirty="0" smtClean="0">
                <a:latin typeface="Times New Roman" pitchFamily="18" charset="0"/>
                <a:cs typeface="Times New Roman" pitchFamily="18" charset="0"/>
              </a:rPr>
              <a:t>Number of students in “Introduction                 =29</a:t>
            </a:r>
          </a:p>
          <a:p>
            <a:pPr marL="566928" indent="-457200" algn="just">
              <a:lnSpc>
                <a:spcPct val="170000"/>
              </a:lnSpc>
              <a:spcBef>
                <a:spcPts val="0"/>
              </a:spcBef>
              <a:buNone/>
            </a:pPr>
            <a:r>
              <a:rPr lang="en-US" sz="7200" dirty="0" smtClean="0">
                <a:latin typeface="Times New Roman" pitchFamily="18" charset="0"/>
                <a:cs typeface="Times New Roman" pitchFamily="18" charset="0"/>
              </a:rPr>
              <a:t>        to Medical Teaching </a:t>
            </a:r>
          </a:p>
          <a:p>
            <a:pPr marL="566928" indent="-457200" algn="just">
              <a:lnSpc>
                <a:spcPct val="170000"/>
              </a:lnSpc>
              <a:spcBef>
                <a:spcPts val="0"/>
              </a:spcBef>
            </a:pPr>
            <a:endParaRPr lang="en-US" sz="2600" dirty="0" smtClean="0">
              <a:latin typeface="Times New Roman" pitchFamily="18" charset="0"/>
              <a:cs typeface="Times New Roman" pitchFamily="18" charset="0"/>
            </a:endParaRP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609600"/>
            <a:ext cx="6858000" cy="533400"/>
          </a:xfrm>
        </p:spPr>
        <p:txBody>
          <a:bodyPr>
            <a:noAutofit/>
          </a:bodyPr>
          <a:lstStyle/>
          <a:p>
            <a:r>
              <a:rPr lang="en-US" sz="2800" b="1" dirty="0" smtClean="0">
                <a:latin typeface="Times New Roman" pitchFamily="18" charset="0"/>
                <a:cs typeface="Times New Roman" pitchFamily="18" charset="0"/>
              </a:rPr>
              <a:t>ADDITIONAL TASK:</a:t>
            </a:r>
            <a:endParaRPr lang="en-US" sz="2800" b="1" dirty="0"/>
          </a:p>
        </p:txBody>
      </p:sp>
      <p:sp>
        <p:nvSpPr>
          <p:cNvPr id="2" name="Content Placeholder 1"/>
          <p:cNvSpPr>
            <a:spLocks noGrp="1"/>
          </p:cNvSpPr>
          <p:nvPr>
            <p:ph idx="1"/>
          </p:nvPr>
        </p:nvSpPr>
        <p:spPr>
          <a:xfrm>
            <a:off x="609600" y="1371600"/>
            <a:ext cx="8183880" cy="4800600"/>
          </a:xfrm>
        </p:spPr>
        <p:txBody>
          <a:bodyPr>
            <a:normAutofit fontScale="77500" lnSpcReduction="20000"/>
          </a:bodyPr>
          <a:lstStyle/>
          <a:p>
            <a:pPr marL="566928" indent="-457200" algn="just">
              <a:lnSpc>
                <a:spcPct val="170000"/>
              </a:lnSpc>
              <a:spcBef>
                <a:spcPts val="0"/>
              </a:spcBef>
            </a:pPr>
            <a:r>
              <a:rPr lang="en-US" sz="2400" dirty="0" smtClean="0">
                <a:latin typeface="Times New Roman" pitchFamily="18" charset="0"/>
                <a:cs typeface="Times New Roman" pitchFamily="18" charset="0"/>
              </a:rPr>
              <a:t>Collaboration with University of Liverpool to start Masters in Health Professional Education (MHPE) in 2012. The 1st batch of 20 medical teachers would complete this program in 2014. The 2nd batch of an other 20 medical teachers has also been enrolled. </a:t>
            </a:r>
          </a:p>
          <a:p>
            <a:pPr marL="566928" indent="-457200" algn="just">
              <a:lnSpc>
                <a:spcPct val="170000"/>
              </a:lnSpc>
              <a:spcBef>
                <a:spcPts val="0"/>
              </a:spcBef>
            </a:pPr>
            <a:r>
              <a:rPr lang="en-US" sz="2400" dirty="0" smtClean="0">
                <a:latin typeface="Times New Roman" pitchFamily="18" charset="0"/>
                <a:cs typeface="Times New Roman" pitchFamily="18" charset="0"/>
              </a:rPr>
              <a:t>Facilitated 1st ever Ph. D in Medical Education in Pakistan. (Prof. </a:t>
            </a:r>
            <a:r>
              <a:rPr lang="en-US" sz="2400" dirty="0" err="1" smtClean="0">
                <a:latin typeface="Times New Roman" pitchFamily="18" charset="0"/>
                <a:cs typeface="Times New Roman" pitchFamily="18" charset="0"/>
              </a:rPr>
              <a:t>Junaid</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Sarfraz</a:t>
            </a:r>
            <a:r>
              <a:rPr lang="en-US" sz="2400" dirty="0" smtClean="0">
                <a:latin typeface="Times New Roman" pitchFamily="18" charset="0"/>
                <a:cs typeface="Times New Roman" pitchFamily="18" charset="0"/>
              </a:rPr>
              <a:t> Khan has been awarded a Ph. D that has been partly funded through INSPIRE grant).</a:t>
            </a:r>
          </a:p>
          <a:p>
            <a:pPr marL="566928" indent="-457200" algn="just">
              <a:lnSpc>
                <a:spcPct val="170000"/>
              </a:lnSpc>
              <a:spcBef>
                <a:spcPts val="0"/>
              </a:spcBef>
            </a:pPr>
            <a:r>
              <a:rPr lang="en-US" sz="2400" dirty="0" smtClean="0">
                <a:latin typeface="Times New Roman" pitchFamily="18" charset="0"/>
                <a:cs typeface="Times New Roman" pitchFamily="18" charset="0"/>
              </a:rPr>
              <a:t>Number of Research Projects 		    = 07</a:t>
            </a:r>
          </a:p>
          <a:p>
            <a:pPr marL="566928" indent="-457200" algn="just">
              <a:lnSpc>
                <a:spcPct val="170000"/>
              </a:lnSpc>
              <a:spcBef>
                <a:spcPts val="0"/>
              </a:spcBef>
            </a:pPr>
            <a:r>
              <a:rPr lang="en-US" sz="2400" dirty="0" smtClean="0">
                <a:latin typeface="Times New Roman" pitchFamily="18" charset="0"/>
                <a:cs typeface="Times New Roman" pitchFamily="18" charset="0"/>
              </a:rPr>
              <a:t> Poster presentation at British Council Going Global March, 2013 in Dubai.</a:t>
            </a:r>
          </a:p>
          <a:p>
            <a:pPr marL="566928" indent="-457200" algn="just">
              <a:lnSpc>
                <a:spcPct val="170000"/>
              </a:lnSpc>
              <a:spcBef>
                <a:spcPts val="0"/>
              </a:spcBef>
            </a:pPr>
            <a:r>
              <a:rPr lang="en-US" sz="2400" dirty="0" smtClean="0">
                <a:latin typeface="Times New Roman" pitchFamily="18" charset="0"/>
                <a:cs typeface="Times New Roman" pitchFamily="18" charset="0"/>
              </a:rPr>
              <a:t>Oral presentation sent for Going Global 2014. </a:t>
            </a:r>
          </a:p>
        </p:txBody>
      </p:sp>
      <p:pic>
        <p:nvPicPr>
          <p:cNvPr id="4" name="Picture 2" descr="D:\QEC\QEC logo.jpg"/>
          <p:cNvPicPr>
            <a:picLocks noChangeAspect="1" noChangeArrowheads="1"/>
          </p:cNvPicPr>
          <p:nvPr/>
        </p:nvPicPr>
        <p:blipFill>
          <a:blip r:embed="rId2" cstate="print"/>
          <a:srcRect/>
          <a:stretch>
            <a:fillRect/>
          </a:stretch>
        </p:blipFill>
        <p:spPr bwMode="auto">
          <a:xfrm>
            <a:off x="0" y="0"/>
            <a:ext cx="990600" cy="990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noChangeArrowheads="1"/>
          </p:cNvPicPr>
          <p:nvPr/>
        </p:nvPicPr>
        <p:blipFill>
          <a:blip r:embed="rId3" cstate="print"/>
          <a:srcRect/>
          <a:stretch>
            <a:fillRect/>
          </a:stretch>
        </p:blipFill>
        <p:spPr bwMode="auto">
          <a:xfrm>
            <a:off x="8133588" y="0"/>
            <a:ext cx="1010412" cy="1010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2025</TotalTime>
  <Words>329</Words>
  <Application>Microsoft Office PowerPoint</Application>
  <PresentationFormat>On-screen Show (4:3)</PresentationFormat>
  <Paragraphs>104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Metro</vt:lpstr>
      <vt:lpstr>  7TH Quarterly Meeting of  Quality Enhancement Cells (Phase-III)  UNIVERSITY OF HEALTH SCIENCES, LAHORE</vt:lpstr>
      <vt:lpstr>Agenda of 7th Meeting of Phase III QECs</vt:lpstr>
      <vt:lpstr>PROGRESS OF QEC ACTIVITIES PERTAINING TO SELF-ASSESSMENT PROCESS</vt:lpstr>
      <vt:lpstr>PROGRESS OF QEC ACTIVITIES PERTAINING TO SELF-ASSESSMENT PROCESS</vt:lpstr>
      <vt:lpstr>PROGRESS OF QEC ACTIVITIES PERTAINING TO SELF-ASSESSMENT PROCESS</vt:lpstr>
      <vt:lpstr>ADDITIONAL TASK PERFORMED BY QEC</vt:lpstr>
      <vt:lpstr>ADDITIONAL TASK:</vt:lpstr>
      <vt:lpstr>ADDITIONAL TASK:</vt:lpstr>
      <vt:lpstr>ADDITIONAL TASK:</vt:lpstr>
      <vt:lpstr>BEST PRACTICES IN ASSESSMENT PROCESS</vt:lpstr>
      <vt:lpstr>BEST PRACTICES IN ASSESSMENT PROCESS:</vt:lpstr>
      <vt:lpstr>BEST PRACTICES IN ASSESSMENT PROCESS:</vt:lpstr>
      <vt:lpstr>BEST PRACTICES IN ASSESSMENT PROCESS:</vt:lpstr>
      <vt:lpstr>BEST PRACTICES IN ASSESSMENT PROCESS:</vt:lpstr>
      <vt:lpstr>BEST PRACTICES IN ASSESSMENT PROCESS:</vt:lpstr>
      <vt:lpstr>BEST PRACTICES IN ASSESSMENT PROCESS:</vt:lpstr>
      <vt:lpstr>BEST PRACTICES IN ASSESSMENT PROCESS: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Noreen Aslam</dc:creator>
  <cp:lastModifiedBy>waqas</cp:lastModifiedBy>
  <cp:revision>355</cp:revision>
  <dcterms:created xsi:type="dcterms:W3CDTF">2012-03-21T03:53:50Z</dcterms:created>
  <dcterms:modified xsi:type="dcterms:W3CDTF">2015-01-07T10:15:02Z</dcterms:modified>
</cp:coreProperties>
</file>