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82" r:id="rId4"/>
    <p:sldId id="283" r:id="rId5"/>
    <p:sldId id="284" r:id="rId6"/>
    <p:sldId id="290" r:id="rId7"/>
    <p:sldId id="291" r:id="rId8"/>
    <p:sldId id="285" r:id="rId9"/>
    <p:sldId id="286" r:id="rId10"/>
    <p:sldId id="287" r:id="rId11"/>
    <p:sldId id="288" r:id="rId12"/>
    <p:sldId id="289" r:id="rId13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idullah Anwar" initials="AA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>
        <p:scale>
          <a:sx n="63" d="100"/>
          <a:sy n="63" d="100"/>
        </p:scale>
        <p:origin x="-9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4A12-A0C7-4957-A46B-ACCFE8345B18}" type="datetimeFigureOut">
              <a:rPr lang="en-US" smtClean="0"/>
              <a:t>11-May-17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48B8-3A9F-4F42-8197-EDEFD3E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F7E6EC3-2045-4E0B-AEC9-6D8FD25FE102}" type="datetimeFigureOut">
              <a:rPr lang="en-US" smtClean="0"/>
              <a:t>11-May-17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83674ED-BB51-41BC-868A-170A551A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b="1" baseline="0" dirty="0" smtClean="0">
                <a:solidFill>
                  <a:srgbClr val="FF0000"/>
                </a:solidFill>
              </a:rPr>
              <a:t> case an information is not getting fit in a given slide, you may give table of similar format, anywhere else in this file and insert hyperlink in the main slide.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74ED-BB51-41BC-868A-170A551A8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8686-47DD-4651-8933-218ED4CE2C0B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9E87-990B-459D-9D92-997DA83C79E4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B415-89D6-4DAA-A1A8-3EC895D31FFE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2C7E-83BC-4339-A7E3-7F2B12421578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61D6-6CE3-4478-B438-747EFEC2A86D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DDD9-19FC-4697-954B-41DC854A41ED}" type="datetime13">
              <a:rPr lang="en-US" smtClean="0"/>
              <a:t>1:33:52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7C2-9CA2-429D-B84E-BAA28A09B7E9}" type="datetime13">
              <a:rPr lang="en-US" smtClean="0"/>
              <a:t>1:33:52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88E-0962-4F66-9FAB-2155DC343BDC}" type="datetime13">
              <a:rPr lang="en-US" smtClean="0"/>
              <a:t>1:33:52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CD2-7FBF-4B3A-ADBF-46C69B2FFA95}" type="datetime13">
              <a:rPr lang="en-US" smtClean="0"/>
              <a:t>1:33:52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76D0CC-F90B-4B44-854A-EB3730B9E0A3}" type="datetime13">
              <a:rPr lang="en-US" smtClean="0"/>
              <a:t>1:33:52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4AC3-A239-45FD-A4D1-E360E8F0D543}" type="datetime13">
              <a:rPr lang="en-US" smtClean="0"/>
              <a:t>1:33:52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2B4A72-4CFC-403C-BDB0-C46E1AA2AD5C}" type="datetime13">
              <a:rPr lang="en-US" smtClean="0"/>
              <a:t>1:33:52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0D1304-A9C3-4BA8-9160-82ABB3C9A1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Health Sciences, Lahore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63294"/>
          </a:xfrm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Progress review of iQA mechanism</a:t>
            </a:r>
          </a:p>
          <a:p>
            <a:pPr algn="r"/>
            <a:r>
              <a:rPr lang="en-US" dirty="0"/>
              <a:t>Presented by: </a:t>
            </a:r>
            <a:r>
              <a:rPr lang="en-US" dirty="0" smtClean="0"/>
              <a:t>Prof.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rashid</a:t>
            </a:r>
            <a:r>
              <a:rPr lang="en-US" dirty="0" smtClean="0"/>
              <a:t> </a:t>
            </a:r>
            <a:r>
              <a:rPr lang="en-US" dirty="0" err="1" smtClean="0"/>
              <a:t>khawaja</a:t>
            </a:r>
            <a:endParaRPr lang="en-US" dirty="0"/>
          </a:p>
          <a:p>
            <a:pPr algn="r"/>
            <a:r>
              <a:rPr lang="en-US" dirty="0"/>
              <a:t>Date</a:t>
            </a:r>
            <a:r>
              <a:rPr lang="en-US" dirty="0" smtClean="0"/>
              <a:t>: 15</a:t>
            </a:r>
            <a:r>
              <a:rPr lang="en-US" baseline="30000" dirty="0" smtClean="0"/>
              <a:t>th</a:t>
            </a:r>
            <a:r>
              <a:rPr lang="en-US" dirty="0" smtClean="0"/>
              <a:t> May,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842" y="6443707"/>
            <a:ext cx="2472271" cy="365125"/>
          </a:xfrm>
        </p:spPr>
        <p:txBody>
          <a:bodyPr/>
          <a:lstStyle/>
          <a:p>
            <a:fld id="{7DE5B4D8-2DF2-499A-BDE2-AEF6A96EAADC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1</a:t>
            </a:fld>
            <a:endParaRPr lang="en-US" sz="2800"/>
          </a:p>
        </p:txBody>
      </p:sp>
      <p:pic>
        <p:nvPicPr>
          <p:cNvPr id="8" name="Picture 2" descr="D:\Quality Enhancement Cell\Q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69" y="0"/>
            <a:ext cx="2257615" cy="21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rgbClr val="0070C0"/>
                </a:solidFill>
              </a:rPr>
              <a:t>Hindrances </a:t>
            </a:r>
            <a:r>
              <a:rPr lang="en-US" dirty="0">
                <a:solidFill>
                  <a:srgbClr val="0070C0"/>
                </a:solidFill>
              </a:rPr>
              <a:t>in  achieving the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542032" cy="4814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Financial constraints </a:t>
            </a:r>
            <a:r>
              <a:rPr lang="en-US" sz="2800" dirty="0" smtClean="0"/>
              <a:t>in implement QAA in affiliated </a:t>
            </a:r>
            <a:r>
              <a:rPr lang="en-US" sz="2800" dirty="0" smtClean="0"/>
              <a:t>institutions.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Lack of </a:t>
            </a:r>
            <a:r>
              <a:rPr lang="en-US" sz="2800" dirty="0" smtClean="0"/>
              <a:t>interest in Quality Assurance in the faculty if these </a:t>
            </a:r>
            <a:r>
              <a:rPr lang="en-US" sz="2800" dirty="0" smtClean="0"/>
              <a:t>institution.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Lack of staff to </a:t>
            </a:r>
            <a:r>
              <a:rPr lang="en-US" sz="2800" dirty="0" smtClean="0"/>
              <a:t>perform the </a:t>
            </a:r>
            <a:r>
              <a:rPr lang="en-US" sz="2800" dirty="0" smtClean="0"/>
              <a:t>massive </a:t>
            </a:r>
            <a:r>
              <a:rPr lang="en-US" sz="2800" dirty="0" smtClean="0"/>
              <a:t>task of QA implementation.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Unrealistic time </a:t>
            </a:r>
            <a:r>
              <a:rPr lang="en-US" sz="2800" dirty="0" smtClean="0"/>
              <a:t>frame.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10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711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rgbClr val="0070C0"/>
                </a:solidFill>
              </a:rPr>
              <a:t>Help Required from HEC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058400" cy="4814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Clear guideline to HEI regarding the status of QEC including Director </a:t>
            </a:r>
            <a:r>
              <a:rPr lang="en-US" sz="2800" dirty="0" smtClean="0"/>
              <a:t>QEC.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Clear guideline about the budget for QEC in the recurring </a:t>
            </a:r>
            <a:r>
              <a:rPr lang="en-US" sz="2800" dirty="0" smtClean="0"/>
              <a:t>grant.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Implementation of job progression with in the staff of QEC with regards to promotion and </a:t>
            </a:r>
            <a:r>
              <a:rPr lang="en-US" sz="2800" dirty="0" smtClean="0"/>
              <a:t>increments. (Lack of job structure).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All QEC </a:t>
            </a:r>
            <a:r>
              <a:rPr lang="en-US" sz="2800" dirty="0" smtClean="0"/>
              <a:t>heads having ‘</a:t>
            </a:r>
            <a:r>
              <a:rPr lang="en-US" sz="2800" dirty="0" smtClean="0"/>
              <a:t>W’ Ranking </a:t>
            </a:r>
            <a:r>
              <a:rPr lang="en-US" sz="2800" dirty="0" smtClean="0"/>
              <a:t>status to be </a:t>
            </a:r>
            <a:r>
              <a:rPr lang="en-US" sz="2800" dirty="0" smtClean="0"/>
              <a:t>given BPS-21 and </a:t>
            </a:r>
            <a:r>
              <a:rPr lang="en-US" sz="2800" dirty="0" smtClean="0"/>
              <a:t>this condition should be </a:t>
            </a:r>
            <a:r>
              <a:rPr lang="en-US" sz="2800" dirty="0" smtClean="0"/>
              <a:t>included in the </a:t>
            </a:r>
            <a:r>
              <a:rPr lang="en-US" sz="2800" dirty="0" smtClean="0"/>
              <a:t>ranking of the university.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1:33:55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11</a:t>
            </a:fld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1097280" y="2198768"/>
            <a:ext cx="100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43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Questions / Answer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40343"/>
            <a:ext cx="2472271" cy="365125"/>
          </a:xfrm>
        </p:spPr>
        <p:txBody>
          <a:bodyPr/>
          <a:lstStyle/>
          <a:p>
            <a:fld id="{57C1FE28-E9D5-484C-A262-3575F4D011AD}" type="datetime13">
              <a:rPr lang="en-US" sz="2800" smtClean="0"/>
              <a:t>1:33:55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12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540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Current standing of QEC in the institution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737360"/>
            <a:ext cx="10058400" cy="4461734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The QEC is directly reporting to Head of the DAI</a:t>
            </a:r>
          </a:p>
          <a:p>
            <a:endParaRPr lang="en-US" sz="2800" b="1" u="sng" dirty="0" smtClean="0"/>
          </a:p>
          <a:p>
            <a:r>
              <a:rPr lang="en-US" sz="2800" dirty="0" smtClean="0"/>
              <a:t>YES</a:t>
            </a:r>
            <a:endParaRPr lang="en-US" sz="2800" dirty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Permanent and spacious premises is being allotted for QEC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r>
              <a:rPr lang="en-US" sz="2800" dirty="0"/>
              <a:t>YES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2</a:t>
            </a:fld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1097280" y="2198768"/>
            <a:ext cx="100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7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Current standing of QEC in the institution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114973"/>
            <a:ext cx="10058400" cy="533798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Number of Permanent/Full time QEC Officers/Officials</a:t>
            </a:r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3</a:t>
            </a:fld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1097280" y="2198768"/>
            <a:ext cx="100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82997"/>
              </p:ext>
            </p:extLst>
          </p:nvPr>
        </p:nvGraphicFramePr>
        <p:xfrm>
          <a:off x="1007032" y="1652359"/>
          <a:ext cx="9843847" cy="450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57"/>
                <a:gridCol w="4283478"/>
                <a:gridCol w="2498696"/>
                <a:gridCol w="2224816"/>
              </a:tblGrid>
              <a:tr h="3529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of Joining QEC</a:t>
                      </a:r>
                      <a:endParaRPr lang="en-US" dirty="0"/>
                    </a:p>
                  </a:txBody>
                  <a:tcPr/>
                </a:tc>
              </a:tr>
              <a:tr h="10444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1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Prof. Dr. Arif Rashid Khawaja </a:t>
                      </a:r>
                      <a:endParaRPr kumimoji="0" lang="en-US" sz="2400" b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BPS-20</a:t>
                      </a:r>
                      <a:endParaRPr kumimoji="0" lang="en-US" sz="2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6-Dec-2010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73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2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Dr. Allah Rakha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Deputy </a:t>
                      </a:r>
                      <a:r>
                        <a:rPr kumimoji="0"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  <a:defRPr/>
                      </a:pPr>
                      <a:r>
                        <a:rPr kumimoji="0"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(Additional Charge)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26-Dec-2012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44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3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Waqas Latif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kumimoji="0"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BPS-17</a:t>
                      </a:r>
                      <a:endParaRPr kumimoji="0" lang="en-US" sz="2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13-Jul-2011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44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4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Noreen Aslam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r>
                        <a:rPr kumimoji="0"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kumimoji="0"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BPS-11</a:t>
                      </a:r>
                      <a:endParaRPr kumimoji="0" lang="en-US" sz="2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9-Jul-2011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Current standing of QEC in the institution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21" y="1104169"/>
            <a:ext cx="10654553" cy="525217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Number of Statutory Bodies for which Head of QEC is a member including Plagiarism Standing Committee, Affiliation Committee etc.</a:t>
            </a:r>
            <a:endParaRPr lang="en-US" sz="2400" b="1" u="sng" dirty="0" smtClean="0"/>
          </a:p>
          <a:p>
            <a:pPr marL="0" indent="0">
              <a:buNone/>
            </a:pPr>
            <a:endParaRPr lang="en-US" sz="2800" b="1" u="sng" dirty="0" smtClean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sz="2800" dirty="0" smtClean="0"/>
          </a:p>
          <a:p>
            <a:endParaRPr lang="en-US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4</a:t>
            </a:fld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1097280" y="2198768"/>
            <a:ext cx="100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28379"/>
              </p:ext>
            </p:extLst>
          </p:nvPr>
        </p:nvGraphicFramePr>
        <p:xfrm>
          <a:off x="1074866" y="2064342"/>
          <a:ext cx="991586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45"/>
                <a:gridCol w="5939658"/>
                <a:gridCol w="3005958"/>
              </a:tblGrid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Body/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Membership Status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Senate/ Board of Trustees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Syndicate/ Board of Governors/Executive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sz="1800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Council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√</a:t>
                      </a:r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of Advanced</a:t>
                      </a:r>
                      <a:r>
                        <a:rPr lang="en-US" baseline="0" dirty="0" smtClean="0"/>
                        <a:t> Studies &amp;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Selection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 &amp; Planning Committee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of Faculty or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of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√</a:t>
                      </a:r>
                    </a:p>
                  </a:txBody>
                  <a:tcPr/>
                </a:tc>
              </a:tr>
              <a:tr h="3592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Analysis of last year performance as per scorecard of 2015-16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058400" cy="4814047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r>
              <a:rPr lang="en-US" sz="2400" b="1" u="sng" dirty="0" smtClean="0"/>
              <a:t>Strengths (related to last year score card)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Regular workshops, conference attendance and participation in QAA activities actively </a:t>
            </a:r>
          </a:p>
          <a:p>
            <a:r>
              <a:rPr lang="en-US" sz="2400" b="1" u="sng" dirty="0" smtClean="0"/>
              <a:t>Weaknesses (related to last year scorecard)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Incomplete SAR of remaining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Incomplete online proforma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Permanent deputy director (Advertisement given, interview to be held soon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5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723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3914"/>
            <a:ext cx="10058400" cy="850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Analysis of last year performance as per scorecard of 2015-16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058400" cy="4814047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6</a:t>
            </a:fld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8"/>
          <a:stretch/>
        </p:blipFill>
        <p:spPr>
          <a:xfrm>
            <a:off x="1637760" y="1066799"/>
            <a:ext cx="8603520" cy="4137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3" b="52528"/>
          <a:stretch/>
        </p:blipFill>
        <p:spPr>
          <a:xfrm>
            <a:off x="1637760" y="5204634"/>
            <a:ext cx="8603520" cy="10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058400" cy="4814047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7</a:t>
            </a:fld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56" b="7012"/>
          <a:stretch/>
        </p:blipFill>
        <p:spPr>
          <a:xfrm>
            <a:off x="2228850" y="0"/>
            <a:ext cx="6518910" cy="6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44" y="706052"/>
            <a:ext cx="10058400" cy="850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Weak Areas Identified (related to functionality of QEC)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5047"/>
            <a:ext cx="10291048" cy="4814047"/>
          </a:xfrm>
        </p:spPr>
        <p:txBody>
          <a:bodyPr>
            <a:normAutofit/>
          </a:bodyPr>
          <a:lstStyle/>
          <a:p>
            <a:endParaRPr lang="en-US" sz="2800" b="1" u="sng" dirty="0" smtClean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Lack of influence in affiliated </a:t>
            </a:r>
            <a:r>
              <a:rPr lang="en-US" sz="2800" dirty="0" smtClean="0"/>
              <a:t>institutions.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financial autonomy in executing the functions of </a:t>
            </a:r>
            <a:r>
              <a:rPr lang="en-US" sz="2800" dirty="0" smtClean="0"/>
              <a:t>QEC.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budget is approved by BOG and can reduce the </a:t>
            </a:r>
            <a:r>
              <a:rPr lang="en-US" sz="2800" dirty="0" smtClean="0"/>
              <a:t>budget.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There seems to be </a:t>
            </a:r>
            <a:r>
              <a:rPr lang="en-US" sz="2800" dirty="0" smtClean="0"/>
              <a:t>lack </a:t>
            </a:r>
            <a:r>
              <a:rPr lang="en-US" sz="2800" dirty="0" smtClean="0"/>
              <a:t>of guidance on certain issues from QAA.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(Recent communication)</a:t>
            </a:r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8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96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923384"/>
            <a:ext cx="10058400" cy="850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Implementation Plan and Actions Taken to address Weak Areas identified in previous slide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08" y="1385047"/>
            <a:ext cx="10058400" cy="4814047"/>
          </a:xfrm>
        </p:spPr>
        <p:txBody>
          <a:bodyPr>
            <a:normAutofit/>
          </a:bodyPr>
          <a:lstStyle/>
          <a:p>
            <a:endParaRPr lang="en-US" sz="2800" b="1" u="sng" dirty="0" smtClean="0"/>
          </a:p>
          <a:p>
            <a:r>
              <a:rPr lang="en-US" sz="2800" b="1" u="sng" dirty="0" smtClean="0"/>
              <a:t>Implementation Status</a:t>
            </a:r>
          </a:p>
          <a:p>
            <a:r>
              <a:rPr lang="en-US" sz="2800" dirty="0" smtClean="0"/>
              <a:t>To be discussed in the current forum</a:t>
            </a:r>
            <a:endParaRPr lang="en-US" sz="2800" dirty="0"/>
          </a:p>
          <a:p>
            <a:endParaRPr lang="en-US" sz="2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Action Plan</a:t>
            </a:r>
          </a:p>
          <a:p>
            <a:pPr marL="0" indent="0">
              <a:buNone/>
            </a:pPr>
            <a:r>
              <a:rPr lang="en-US" sz="2800" dirty="0" smtClean="0"/>
              <a:t>Accordingly</a:t>
            </a:r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842" y="6452960"/>
            <a:ext cx="2472271" cy="365125"/>
          </a:xfrm>
        </p:spPr>
        <p:txBody>
          <a:bodyPr/>
          <a:lstStyle/>
          <a:p>
            <a:fld id="{85E505A5-D165-4562-87A4-7D5AE9B3E367}" type="datetime13">
              <a:rPr lang="en-US" sz="2800" smtClean="0"/>
              <a:t>1:33:53 PM</a:t>
            </a:fld>
            <a:endParaRPr lang="en-US" sz="28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824" y="6452961"/>
            <a:ext cx="2761018" cy="365125"/>
          </a:xfrm>
        </p:spPr>
        <p:txBody>
          <a:bodyPr/>
          <a:lstStyle/>
          <a:p>
            <a:pPr algn="r"/>
            <a:r>
              <a:rPr lang="en-US" sz="2800" dirty="0" smtClean="0"/>
              <a:t>Started at: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304-A9C3-4BA8-9160-82ABB3C9A1CE}" type="slidenum">
              <a:rPr lang="en-US" sz="2800" smtClean="0"/>
              <a:t>9</a:t>
            </a:fld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1097280" y="2198768"/>
            <a:ext cx="100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1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1605</TotalTime>
  <Words>892</Words>
  <Application>Microsoft Office PowerPoint</Application>
  <PresentationFormat>Custom</PresentationFormat>
  <Paragraphs>184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University of Health Sciences, Lahore </vt:lpstr>
      <vt:lpstr>Current standing of QEC in the institution </vt:lpstr>
      <vt:lpstr>Current standing of QEC in the institution </vt:lpstr>
      <vt:lpstr>Current standing of QEC in the institution </vt:lpstr>
      <vt:lpstr>Analysis of last year performance as per scorecard of 2015-16</vt:lpstr>
      <vt:lpstr>Analysis of last year performance as per scorecard of 2015-16</vt:lpstr>
      <vt:lpstr>PowerPoint Presentation</vt:lpstr>
      <vt:lpstr>Weak Areas Identified (related to functionality of QEC) </vt:lpstr>
      <vt:lpstr>Implementation Plan and Actions Taken to address Weak Areas identified in previous slide</vt:lpstr>
      <vt:lpstr>Hindrances in  achieving the targets</vt:lpstr>
      <vt:lpstr>Help Required from HEC</vt:lpstr>
      <vt:lpstr>Questions / Answer 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Abaidullah Anwar</dc:creator>
  <cp:lastModifiedBy>waqas</cp:lastModifiedBy>
  <cp:revision>76</cp:revision>
  <cp:lastPrinted>2017-05-11T07:44:17Z</cp:lastPrinted>
  <dcterms:created xsi:type="dcterms:W3CDTF">2016-04-12T03:48:14Z</dcterms:created>
  <dcterms:modified xsi:type="dcterms:W3CDTF">2017-05-11T08:42:55Z</dcterms:modified>
</cp:coreProperties>
</file>